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0646" r:id="rId2"/>
    <p:sldId id="10647" r:id="rId3"/>
    <p:sldId id="10648" r:id="rId4"/>
    <p:sldId id="1064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6" autoAdjust="0"/>
    <p:restoredTop sz="94660"/>
  </p:normalViewPr>
  <p:slideViewPr>
    <p:cSldViewPr snapToGrid="0">
      <p:cViewPr varScale="1">
        <p:scale>
          <a:sx n="82" d="100"/>
          <a:sy n="82" d="100"/>
        </p:scale>
        <p:origin x="58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53DA87-9AF8-4E6D-8319-74D4ED581DB4}" type="datetimeFigureOut">
              <a:rPr lang="en-US" smtClean="0"/>
              <a:t>4/11/2022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701FA1-A066-409C-AA7E-1EA30166BACA}" type="slidenum">
              <a:rPr lang="en-US" smtClean="0"/>
              <a:t>‹#›</a:t>
            </a:fld>
            <a:endParaRPr lang="en-US"/>
          </a:p>
        </p:txBody>
      </p:sp>
    </p:spTree>
    <p:extLst>
      <p:ext uri="{BB962C8B-B14F-4D97-AF65-F5344CB8AC3E}">
        <p14:creationId xmlns:p14="http://schemas.microsoft.com/office/powerpoint/2010/main" val="2870622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50">
                <a:latin typeface="Segoe UI"/>
                <a:cs typeface="Segoe UI"/>
              </a:rPr>
              <a:t>Key Fact, then...</a:t>
            </a:r>
          </a:p>
          <a:p>
            <a:endParaRPr lang="en-US" sz="850">
              <a:latin typeface="Segoe UI"/>
              <a:cs typeface="Segoe UI"/>
            </a:endParaRPr>
          </a:p>
          <a:p>
            <a:r>
              <a:rPr lang="en-US" sz="850">
                <a:latin typeface="Segoe UI"/>
                <a:cs typeface="Segoe UI"/>
              </a:rPr>
              <a:t>The requirement for Level 1 is that a given list of materials must be </a:t>
            </a:r>
            <a:r>
              <a:rPr lang="en-US" sz="850" err="1">
                <a:latin typeface="Segoe UI"/>
                <a:cs typeface="Segoe UI"/>
              </a:rPr>
              <a:t>GreenGuard</a:t>
            </a:r>
            <a:r>
              <a:rPr lang="en-US" sz="850">
                <a:latin typeface="Segoe UI"/>
                <a:cs typeface="Segoe UI"/>
              </a:rPr>
              <a:t> Gold certified.  But why </a:t>
            </a:r>
            <a:r>
              <a:rPr lang="en-US" sz="850" err="1">
                <a:latin typeface="Segoe UI"/>
                <a:cs typeface="Segoe UI"/>
              </a:rPr>
              <a:t>Greenguard</a:t>
            </a:r>
            <a:r>
              <a:rPr lang="en-US" sz="850">
                <a:latin typeface="Segoe UI"/>
                <a:cs typeface="Segoe UI"/>
              </a:rPr>
              <a:t> Gold? </a:t>
            </a:r>
            <a:endParaRPr lang="en-US" sz="850">
              <a:cs typeface="Segoe UI"/>
            </a:endParaRPr>
          </a:p>
          <a:p>
            <a:r>
              <a:rPr lang="en-US" sz="850">
                <a:latin typeface="Segoe UI"/>
                <a:cs typeface="Segoe UI"/>
              </a:rPr>
              <a:t>-GREENGUARD Gold offers some of the world's most rigorous and comprehensive standards for low emissions of VOCs into indoor air which can be a major source of indoor air pollution and may contribute to health problems </a:t>
            </a:r>
            <a:r>
              <a:rPr lang="en-US" sz="850" err="1">
                <a:latin typeface="Segoe UI"/>
                <a:cs typeface="Segoe UI"/>
              </a:rPr>
              <a:t>uch</a:t>
            </a:r>
            <a:r>
              <a:rPr lang="en-US" sz="850">
                <a:latin typeface="Segoe UI"/>
                <a:cs typeface="Segoe UI"/>
              </a:rPr>
              <a:t> as asthma and allergies. Products carrying the seal have been tested for over 10,000 chemicals and more than 360 VOCs and certified as low-emitting by this independent, trusted 3rd party.  This standard is seen around the globe and built in to global rating systems such as LEED and WELL, so using this third-party standard will make product compliance evaluation a straightforward process.</a:t>
            </a:r>
          </a:p>
          <a:p>
            <a:r>
              <a:rPr lang="en-US" sz="850">
                <a:latin typeface="Segoe UI"/>
                <a:cs typeface="Segoe UI"/>
              </a:rPr>
              <a:t>-Most of the products MSFT buys is compliant with GGG, and we are currently working on vetting materials and working with manufacturers to ensure compliance. </a:t>
            </a:r>
          </a:p>
          <a:p>
            <a:r>
              <a:rPr lang="en-US" sz="850">
                <a:latin typeface="Segoe UI"/>
                <a:cs typeface="Segoe UI"/>
              </a:rPr>
              <a:t>- currently working with our carpet and </a:t>
            </a:r>
            <a:r>
              <a:rPr lang="en-US" sz="850" err="1">
                <a:latin typeface="Segoe UI"/>
                <a:cs typeface="Segoe UI"/>
              </a:rPr>
              <a:t>furntiure</a:t>
            </a:r>
            <a:r>
              <a:rPr lang="en-US" sz="850">
                <a:latin typeface="Segoe UI"/>
                <a:cs typeface="Segoe UI"/>
              </a:rPr>
              <a:t> suppliers to pre-vet materials and that while </a:t>
            </a:r>
            <a:r>
              <a:rPr lang="en-US" sz="850" err="1">
                <a:latin typeface="Segoe UI"/>
                <a:cs typeface="Segoe UI"/>
              </a:rPr>
              <a:t>ancilary</a:t>
            </a:r>
            <a:r>
              <a:rPr lang="en-US" sz="850">
                <a:latin typeface="Segoe UI"/>
                <a:cs typeface="Segoe UI"/>
              </a:rPr>
              <a:t> </a:t>
            </a:r>
            <a:r>
              <a:rPr lang="en-US" sz="850" err="1">
                <a:latin typeface="Segoe UI"/>
                <a:cs typeface="Segoe UI"/>
              </a:rPr>
              <a:t>furnture</a:t>
            </a:r>
            <a:r>
              <a:rPr lang="en-US" sz="850">
                <a:latin typeface="Segoe UI"/>
                <a:cs typeface="Segoe UI"/>
              </a:rPr>
              <a:t> is not required to meet the standard, it is highly recommended. </a:t>
            </a:r>
          </a:p>
          <a:p>
            <a:r>
              <a:rPr lang="en-US" sz="850">
                <a:latin typeface="Segoe UI"/>
                <a:cs typeface="Segoe UI"/>
              </a:rPr>
              <a:t>-The central sustainability team is available to support this effort but that product vetting is the responsibility of the architect, </a:t>
            </a:r>
            <a:r>
              <a:rPr lang="en-US" sz="850" err="1">
                <a:latin typeface="Segoe UI"/>
                <a:cs typeface="Segoe UI"/>
              </a:rPr>
              <a:t>gc</a:t>
            </a:r>
            <a:r>
              <a:rPr lang="en-US" sz="850">
                <a:latin typeface="Segoe UI"/>
                <a:cs typeface="Segoe UI"/>
              </a:rPr>
              <a:t> and PM</a:t>
            </a:r>
            <a:endParaRPr lang="en-US"/>
          </a:p>
          <a:p>
            <a:endParaRPr lang="en-US" sz="850">
              <a:latin typeface="Segoe UI"/>
              <a:cs typeface="Segoe UI"/>
            </a:endParaRPr>
          </a:p>
          <a:p>
            <a:endParaRPr lang="en-US" sz="850">
              <a:latin typeface="Segoe UI"/>
              <a:cs typeface="Segoe UI"/>
            </a:endParaRPr>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MAKES NO WARRANTIES, EXPRESS, IMPLIED OR STATUTORY, AS TO THE INFORMATION IN THIS PRESENTATION.</a:t>
            </a:r>
          </a:p>
        </p:txBody>
      </p:sp>
      <p:sp>
        <p:nvSpPr>
          <p:cNvPr id="6" name="Date Placeholder 5"/>
          <p:cNvSpPr>
            <a:spLocks noGrp="1"/>
          </p:cNvSpPr>
          <p:nvPr>
            <p:ph type="dt" idx="1"/>
          </p:nvPr>
        </p:nvSpPr>
        <p:spPr/>
        <p:txBody>
          <a:bodyPr/>
          <a:lstStyle/>
          <a:p>
            <a:fld id="{38EEC551-8CDA-4EB6-89BB-2A86C9F091C8}" type="datetime8">
              <a:rPr lang="en-US" smtClean="0"/>
              <a:t>4/11/2022 12:24 PM</a:t>
            </a:fld>
            <a:endParaRPr lang="en-US"/>
          </a:p>
        </p:txBody>
      </p:sp>
      <p:sp>
        <p:nvSpPr>
          <p:cNvPr id="7" name="Slide Number Placeholder 6"/>
          <p:cNvSpPr>
            <a:spLocks noGrp="1"/>
          </p:cNvSpPr>
          <p:nvPr>
            <p:ph type="sldNum" sz="quarter" idx="5"/>
          </p:nvPr>
        </p:nvSpPr>
        <p:spPr/>
        <p:txBody>
          <a:bodyPr/>
          <a:lstStyle/>
          <a:p>
            <a:fld id="{B4008EB6-D09E-4580-8CD6-DDB14511944F}" type="slidenum">
              <a:rPr lang="en-US" smtClean="0"/>
              <a:pPr/>
              <a:t>1</a:t>
            </a:fld>
            <a:endParaRPr lang="en-US"/>
          </a:p>
        </p:txBody>
      </p:sp>
    </p:spTree>
    <p:extLst>
      <p:ext uri="{BB962C8B-B14F-4D97-AF65-F5344CB8AC3E}">
        <p14:creationId xmlns:p14="http://schemas.microsoft.com/office/powerpoint/2010/main" val="1362097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50" dirty="0">
                <a:latin typeface="Segoe UI"/>
                <a:cs typeface="Segoe UI"/>
              </a:rPr>
              <a:t>Focusing on wood products and their health implication, the main exclusion here is </a:t>
            </a:r>
            <a:r>
              <a:rPr lang="en-US" sz="850" dirty="0" err="1">
                <a:latin typeface="Segoe UI"/>
                <a:cs typeface="Segoe UI"/>
              </a:rPr>
              <a:t>fomaldehyde</a:t>
            </a:r>
            <a:r>
              <a:rPr lang="en-US" sz="850" dirty="0">
                <a:latin typeface="Segoe UI"/>
                <a:cs typeface="Segoe UI"/>
              </a:rPr>
              <a:t> in its various forms.</a:t>
            </a:r>
          </a:p>
          <a:p>
            <a:r>
              <a:rPr lang="en-US" sz="850" dirty="0">
                <a:latin typeface="Segoe UI"/>
                <a:cs typeface="Segoe UI"/>
              </a:rPr>
              <a:t>-Wood Floors must be NAF and ULEF resins</a:t>
            </a:r>
          </a:p>
          <a:p>
            <a:r>
              <a:rPr lang="en-US" sz="850" dirty="0">
                <a:latin typeface="Segoe UI"/>
                <a:cs typeface="Segoe UI"/>
              </a:rPr>
              <a:t>-Millwork and composite wood (particleboard, MDF, plywood, etc.) must be NAUF</a:t>
            </a:r>
          </a:p>
          <a:p>
            <a:endParaRPr lang="en-US" sz="850" dirty="0">
              <a:cs typeface="Segoe UI"/>
            </a:endParaRPr>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MAKES NO WARRANTIES, EXPRESS, IMPLIED OR STATUTORY, AS TO THE INFORMATION IN THIS PRESENTATION.</a:t>
            </a:r>
          </a:p>
        </p:txBody>
      </p:sp>
      <p:sp>
        <p:nvSpPr>
          <p:cNvPr id="6" name="Date Placeholder 5"/>
          <p:cNvSpPr>
            <a:spLocks noGrp="1"/>
          </p:cNvSpPr>
          <p:nvPr>
            <p:ph type="dt" idx="1"/>
          </p:nvPr>
        </p:nvSpPr>
        <p:spPr/>
        <p:txBody>
          <a:bodyPr/>
          <a:lstStyle/>
          <a:p>
            <a:fld id="{38EEC551-8CDA-4EB6-89BB-2A86C9F091C8}" type="datetime8">
              <a:rPr lang="en-US" smtClean="0"/>
              <a:t>4/11/2022 12:24 PM</a:t>
            </a:fld>
            <a:endParaRPr lang="en-US"/>
          </a:p>
        </p:txBody>
      </p:sp>
      <p:sp>
        <p:nvSpPr>
          <p:cNvPr id="7" name="Slide Number Placeholder 6"/>
          <p:cNvSpPr>
            <a:spLocks noGrp="1"/>
          </p:cNvSpPr>
          <p:nvPr>
            <p:ph type="sldNum" sz="quarter" idx="5"/>
          </p:nvPr>
        </p:nvSpPr>
        <p:spPr/>
        <p:txBody>
          <a:bodyPr/>
          <a:lstStyle/>
          <a:p>
            <a:fld id="{B4008EB6-D09E-4580-8CD6-DDB14511944F}" type="slidenum">
              <a:rPr lang="en-US" smtClean="0"/>
              <a:pPr/>
              <a:t>2</a:t>
            </a:fld>
            <a:endParaRPr lang="en-US"/>
          </a:p>
        </p:txBody>
      </p:sp>
    </p:spTree>
    <p:extLst>
      <p:ext uri="{BB962C8B-B14F-4D97-AF65-F5344CB8AC3E}">
        <p14:creationId xmlns:p14="http://schemas.microsoft.com/office/powerpoint/2010/main" val="217841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50">
                <a:latin typeface="Segoe UI"/>
                <a:cs typeface="Segoe UI"/>
              </a:rPr>
              <a:t>Moving on to Level 2 requirements, </a:t>
            </a:r>
            <a:endParaRPr lang="en-US"/>
          </a:p>
          <a:p>
            <a:r>
              <a:rPr lang="en-US" sz="850">
                <a:latin typeface="Segoe UI"/>
                <a:cs typeface="Segoe UI"/>
              </a:rPr>
              <a:t>-All PERMANENTLY installed wood, so wood floors and permanently installed millwork must be FSC</a:t>
            </a:r>
          </a:p>
          <a:p>
            <a:r>
              <a:rPr lang="en-US" sz="850">
                <a:latin typeface="Segoe UI"/>
                <a:cs typeface="Segoe UI"/>
              </a:rPr>
              <a:t>-Why FSC: it reduces the risk of fires, prevents deforestation, preserves biodiversity, helps mitigate climate change, and preserves water and soil…the list goes on.</a:t>
            </a:r>
          </a:p>
          <a:p>
            <a:r>
              <a:rPr lang="en-US" sz="850">
                <a:latin typeface="Segoe UI"/>
                <a:cs typeface="Segoe UI"/>
              </a:rPr>
              <a:t>-Beyond that, products must also meet given recycled content and material transparency requirements.  For recycled content, a project team has two options:</a:t>
            </a:r>
          </a:p>
          <a:p>
            <a:r>
              <a:rPr lang="en-US" sz="850">
                <a:latin typeface="Segoe UI"/>
                <a:cs typeface="Segoe UI"/>
              </a:rPr>
              <a:t>-1. Meet the LEED credit Building Product Disclosure and Optimization – Sourcing of Raw Materials” – this gives product teams flexibility to achieve leadership extraction practices such as increased recycled content or use of bio-based materials for 25% of the project’s overall materials costs.</a:t>
            </a:r>
          </a:p>
          <a:p>
            <a:r>
              <a:rPr lang="en-US"/>
              <a:t>-OR 2. meeting the prescriptive recycled content percentages for ceiling tiles, gyp board, carpet, aluminum, concrete and glass as outlined below.  These percentages are based on global industry research that we’ve done to verify what’s achievable in various parts of the world. </a:t>
            </a:r>
          </a:p>
          <a:p>
            <a:r>
              <a:rPr lang="en-US" sz="850">
                <a:latin typeface="Segoe UI"/>
                <a:cs typeface="Segoe UI"/>
              </a:rPr>
              <a:t>-In addition to recycled content, products within those same categories – ceiling tiles, gypsum board, carpet, aluminum, concrete and glass – must have an Environmental Product Declaration – or EPD.  </a:t>
            </a:r>
            <a:endParaRPr lang="en-US" sz="850">
              <a:cs typeface="Segoe UI"/>
            </a:endParaRPr>
          </a:p>
          <a:p>
            <a:r>
              <a:rPr lang="en-US" sz="850">
                <a:latin typeface="Segoe UI"/>
                <a:cs typeface="Segoe UI"/>
              </a:rPr>
              <a:t>-An EPD is basically like the environmental nutrition label for a product – it describes the life-cycle from start to finish and its impact on the environment.  It doesn’t say a product is better or worse than another one, but it gives us the information that helps us make that determination. </a:t>
            </a:r>
          </a:p>
          <a:p>
            <a:endParaRPr lang="en-US" sz="850">
              <a:latin typeface="Segoe UI Light"/>
              <a:cs typeface="Segoe UI Light"/>
            </a:endParaRPr>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MAKES NO WARRANTIES, EXPRESS, IMPLIED OR STATUTORY, AS TO THE INFORMATION IN THIS PRESENTATION.</a:t>
            </a:r>
          </a:p>
        </p:txBody>
      </p:sp>
      <p:sp>
        <p:nvSpPr>
          <p:cNvPr id="6" name="Date Placeholder 5"/>
          <p:cNvSpPr>
            <a:spLocks noGrp="1"/>
          </p:cNvSpPr>
          <p:nvPr>
            <p:ph type="dt" idx="1"/>
          </p:nvPr>
        </p:nvSpPr>
        <p:spPr/>
        <p:txBody>
          <a:bodyPr/>
          <a:lstStyle/>
          <a:p>
            <a:fld id="{38EEC551-8CDA-4EB6-89BB-2A86C9F091C8}" type="datetime8">
              <a:rPr lang="en-US" smtClean="0"/>
              <a:t>4/11/2022 12:24 PM</a:t>
            </a:fld>
            <a:endParaRPr lang="en-US"/>
          </a:p>
        </p:txBody>
      </p:sp>
      <p:sp>
        <p:nvSpPr>
          <p:cNvPr id="7" name="Slide Number Placeholder 6"/>
          <p:cNvSpPr>
            <a:spLocks noGrp="1"/>
          </p:cNvSpPr>
          <p:nvPr>
            <p:ph type="sldNum" sz="quarter" idx="5"/>
          </p:nvPr>
        </p:nvSpPr>
        <p:spPr/>
        <p:txBody>
          <a:bodyPr/>
          <a:lstStyle/>
          <a:p>
            <a:fld id="{B4008EB6-D09E-4580-8CD6-DDB14511944F}" type="slidenum">
              <a:rPr lang="en-US" smtClean="0"/>
              <a:pPr/>
              <a:t>3</a:t>
            </a:fld>
            <a:endParaRPr lang="en-US"/>
          </a:p>
        </p:txBody>
      </p:sp>
    </p:spTree>
    <p:extLst>
      <p:ext uri="{BB962C8B-B14F-4D97-AF65-F5344CB8AC3E}">
        <p14:creationId xmlns:p14="http://schemas.microsoft.com/office/powerpoint/2010/main" val="38399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50">
                <a:latin typeface="Segoe UI"/>
                <a:cs typeface="Segoe UI"/>
              </a:rPr>
              <a:t>And lastly, Level 3 focuses on embodied carbon.</a:t>
            </a:r>
          </a:p>
          <a:p>
            <a:r>
              <a:rPr lang="en-US" sz="850">
                <a:latin typeface="Segoe UI"/>
                <a:cs typeface="Segoe UI"/>
              </a:rPr>
              <a:t>-Embodied carbon is the measure of how much CO2 is emitted throughout a product’s life-cycle: so, extraction of the materials, manufacture, transportation to the project site, installation, use, and end-of-life.  </a:t>
            </a:r>
            <a:endParaRPr lang="en-US" sz="850">
              <a:cs typeface="Segoe UI"/>
            </a:endParaRPr>
          </a:p>
          <a:p>
            <a:r>
              <a:rPr lang="en-US" sz="850">
                <a:latin typeface="Segoe UI"/>
                <a:cs typeface="Segoe UI"/>
              </a:rPr>
              <a:t>-As green building professionals, we have historically focused on the carbon emitted on a project site, but we’ve neglected the carbon emitted in the process of getting materials to the site, which is actually about 50% of the total emissions.  That’s huge!  That’s why it’s critical to tackle this parameter now. </a:t>
            </a:r>
            <a:endParaRPr lang="en-US" sz="850">
              <a:cs typeface="Segoe UI"/>
            </a:endParaRPr>
          </a:p>
          <a:p>
            <a:r>
              <a:rPr lang="en-US" sz="850">
                <a:latin typeface="Segoe UI"/>
                <a:cs typeface="Segoe UI"/>
              </a:rPr>
              <a:t>-For this requirement, projects must develop a strategy to reduce embodied carbon from the project life-cycle in concert with Microsoft </a:t>
            </a:r>
            <a:r>
              <a:rPr lang="en-US" sz="850" err="1">
                <a:latin typeface="Segoe UI"/>
                <a:cs typeface="Segoe UI"/>
              </a:rPr>
              <a:t>Susty</a:t>
            </a:r>
            <a:r>
              <a:rPr lang="en-US" sz="850">
                <a:latin typeface="Segoe UI"/>
                <a:cs typeface="Segoe UI"/>
              </a:rPr>
              <a:t> Lead in the early design stages. </a:t>
            </a:r>
            <a:endParaRPr lang="en-US" sz="850">
              <a:cs typeface="Segoe UI"/>
            </a:endParaRPr>
          </a:p>
          <a:p>
            <a:r>
              <a:rPr lang="en-US" sz="850">
                <a:latin typeface="Segoe UI"/>
                <a:cs typeface="Segoe UI"/>
              </a:rPr>
              <a:t>-Resources include the newly released EC3, which </a:t>
            </a:r>
            <a:r>
              <a:rPr lang="en-US" sz="850" b="1">
                <a:latin typeface="Segoe UI"/>
                <a:cs typeface="Segoe UI"/>
              </a:rPr>
              <a:t>[INCLUDE BLURB ABOUT EC3 HERE]</a:t>
            </a:r>
            <a:endParaRPr lang="en-US" sz="850">
              <a:latin typeface="Segoe UI"/>
              <a:cs typeface="Segoe UI"/>
            </a:endParaRPr>
          </a:p>
          <a:p>
            <a:endParaRPr lang="en-US" sz="850">
              <a:cs typeface="Segoe UI"/>
            </a:endParaRPr>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MAKES NO WARRANTIES, EXPRESS, IMPLIED OR STATUTORY, AS TO THE INFORMATION IN THIS PRESENTATION.</a:t>
            </a:r>
          </a:p>
        </p:txBody>
      </p:sp>
      <p:sp>
        <p:nvSpPr>
          <p:cNvPr id="6" name="Date Placeholder 5"/>
          <p:cNvSpPr>
            <a:spLocks noGrp="1"/>
          </p:cNvSpPr>
          <p:nvPr>
            <p:ph type="dt" idx="1"/>
          </p:nvPr>
        </p:nvSpPr>
        <p:spPr/>
        <p:txBody>
          <a:bodyPr/>
          <a:lstStyle/>
          <a:p>
            <a:fld id="{38EEC551-8CDA-4EB6-89BB-2A86C9F091C8}" type="datetime8">
              <a:rPr lang="en-US" smtClean="0"/>
              <a:t>4/11/2022 12:24 PM</a:t>
            </a:fld>
            <a:endParaRPr lang="en-US"/>
          </a:p>
        </p:txBody>
      </p:sp>
      <p:sp>
        <p:nvSpPr>
          <p:cNvPr id="7" name="Slide Number Placeholder 6"/>
          <p:cNvSpPr>
            <a:spLocks noGrp="1"/>
          </p:cNvSpPr>
          <p:nvPr>
            <p:ph type="sldNum" sz="quarter" idx="5"/>
          </p:nvPr>
        </p:nvSpPr>
        <p:spPr/>
        <p:txBody>
          <a:bodyPr/>
          <a:lstStyle/>
          <a:p>
            <a:fld id="{B4008EB6-D09E-4580-8CD6-DDB14511944F}" type="slidenum">
              <a:rPr lang="en-US" smtClean="0"/>
              <a:pPr/>
              <a:t>4</a:t>
            </a:fld>
            <a:endParaRPr lang="en-US"/>
          </a:p>
        </p:txBody>
      </p:sp>
    </p:spTree>
    <p:extLst>
      <p:ext uri="{BB962C8B-B14F-4D97-AF65-F5344CB8AC3E}">
        <p14:creationId xmlns:p14="http://schemas.microsoft.com/office/powerpoint/2010/main" val="3123512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580E9-1592-4B8F-9E80-AF20706E2C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3233D5-09BD-40B2-982B-7FAF2C907E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F91497D-86C5-4E9D-A79B-9F89931714EF}"/>
              </a:ext>
            </a:extLst>
          </p:cNvPr>
          <p:cNvSpPr>
            <a:spLocks noGrp="1"/>
          </p:cNvSpPr>
          <p:nvPr>
            <p:ph type="dt" sz="half" idx="10"/>
          </p:nvPr>
        </p:nvSpPr>
        <p:spPr/>
        <p:txBody>
          <a:bodyPr/>
          <a:lstStyle/>
          <a:p>
            <a:fld id="{66D8E315-A7E8-4661-97AE-D288900D3CC1}" type="datetimeFigureOut">
              <a:rPr lang="en-US" smtClean="0"/>
              <a:t>4/11/2022</a:t>
            </a:fld>
            <a:endParaRPr lang="en-US"/>
          </a:p>
        </p:txBody>
      </p:sp>
      <p:sp>
        <p:nvSpPr>
          <p:cNvPr id="5" name="Footer Placeholder 4">
            <a:extLst>
              <a:ext uri="{FF2B5EF4-FFF2-40B4-BE49-F238E27FC236}">
                <a16:creationId xmlns:a16="http://schemas.microsoft.com/office/drawing/2014/main" id="{7C9C0B74-BF08-4710-A077-2BC12E74FA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47349D-57E2-45D1-956B-55F156142184}"/>
              </a:ext>
            </a:extLst>
          </p:cNvPr>
          <p:cNvSpPr>
            <a:spLocks noGrp="1"/>
          </p:cNvSpPr>
          <p:nvPr>
            <p:ph type="sldNum" sz="quarter" idx="12"/>
          </p:nvPr>
        </p:nvSpPr>
        <p:spPr/>
        <p:txBody>
          <a:bodyPr/>
          <a:lstStyle/>
          <a:p>
            <a:fld id="{A7A2DB7B-DDE5-410D-A26B-FE66D8CDF528}" type="slidenum">
              <a:rPr lang="en-US" smtClean="0"/>
              <a:t>‹#›</a:t>
            </a:fld>
            <a:endParaRPr lang="en-US"/>
          </a:p>
        </p:txBody>
      </p:sp>
    </p:spTree>
    <p:extLst>
      <p:ext uri="{BB962C8B-B14F-4D97-AF65-F5344CB8AC3E}">
        <p14:creationId xmlns:p14="http://schemas.microsoft.com/office/powerpoint/2010/main" val="1245485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C8013-4DC0-4E6D-84E9-D63A089ADC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C689BD-1443-4E45-B9C8-908A7BE3CB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3AA78C-D818-4007-9281-CB3C77C5369A}"/>
              </a:ext>
            </a:extLst>
          </p:cNvPr>
          <p:cNvSpPr>
            <a:spLocks noGrp="1"/>
          </p:cNvSpPr>
          <p:nvPr>
            <p:ph type="dt" sz="half" idx="10"/>
          </p:nvPr>
        </p:nvSpPr>
        <p:spPr/>
        <p:txBody>
          <a:bodyPr/>
          <a:lstStyle/>
          <a:p>
            <a:fld id="{66D8E315-A7E8-4661-97AE-D288900D3CC1}" type="datetimeFigureOut">
              <a:rPr lang="en-US" smtClean="0"/>
              <a:t>4/11/2022</a:t>
            </a:fld>
            <a:endParaRPr lang="en-US"/>
          </a:p>
        </p:txBody>
      </p:sp>
      <p:sp>
        <p:nvSpPr>
          <p:cNvPr id="5" name="Footer Placeholder 4">
            <a:extLst>
              <a:ext uri="{FF2B5EF4-FFF2-40B4-BE49-F238E27FC236}">
                <a16:creationId xmlns:a16="http://schemas.microsoft.com/office/drawing/2014/main" id="{52008ED2-8A21-4FF4-9703-6619FDCD79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347CA3-80DC-43A4-BD7E-82BA1F6BC28E}"/>
              </a:ext>
            </a:extLst>
          </p:cNvPr>
          <p:cNvSpPr>
            <a:spLocks noGrp="1"/>
          </p:cNvSpPr>
          <p:nvPr>
            <p:ph type="sldNum" sz="quarter" idx="12"/>
          </p:nvPr>
        </p:nvSpPr>
        <p:spPr/>
        <p:txBody>
          <a:bodyPr/>
          <a:lstStyle/>
          <a:p>
            <a:fld id="{A7A2DB7B-DDE5-410D-A26B-FE66D8CDF528}" type="slidenum">
              <a:rPr lang="en-US" smtClean="0"/>
              <a:t>‹#›</a:t>
            </a:fld>
            <a:endParaRPr lang="en-US"/>
          </a:p>
        </p:txBody>
      </p:sp>
    </p:spTree>
    <p:extLst>
      <p:ext uri="{BB962C8B-B14F-4D97-AF65-F5344CB8AC3E}">
        <p14:creationId xmlns:p14="http://schemas.microsoft.com/office/powerpoint/2010/main" val="1061633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1EC18D-B046-4517-9A8E-16F90C1159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83044E-8330-42F1-AE31-7E53745B14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7E1215-25FA-4B4A-BFD5-BDFBDFB0242C}"/>
              </a:ext>
            </a:extLst>
          </p:cNvPr>
          <p:cNvSpPr>
            <a:spLocks noGrp="1"/>
          </p:cNvSpPr>
          <p:nvPr>
            <p:ph type="dt" sz="half" idx="10"/>
          </p:nvPr>
        </p:nvSpPr>
        <p:spPr/>
        <p:txBody>
          <a:bodyPr/>
          <a:lstStyle/>
          <a:p>
            <a:fld id="{66D8E315-A7E8-4661-97AE-D288900D3CC1}" type="datetimeFigureOut">
              <a:rPr lang="en-US" smtClean="0"/>
              <a:t>4/11/2022</a:t>
            </a:fld>
            <a:endParaRPr lang="en-US"/>
          </a:p>
        </p:txBody>
      </p:sp>
      <p:sp>
        <p:nvSpPr>
          <p:cNvPr id="5" name="Footer Placeholder 4">
            <a:extLst>
              <a:ext uri="{FF2B5EF4-FFF2-40B4-BE49-F238E27FC236}">
                <a16:creationId xmlns:a16="http://schemas.microsoft.com/office/drawing/2014/main" id="{47A75C54-B8D7-434D-806F-F4E901E372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FAEF1B-4942-441B-AA5C-D6176F303B51}"/>
              </a:ext>
            </a:extLst>
          </p:cNvPr>
          <p:cNvSpPr>
            <a:spLocks noGrp="1"/>
          </p:cNvSpPr>
          <p:nvPr>
            <p:ph type="sldNum" sz="quarter" idx="12"/>
          </p:nvPr>
        </p:nvSpPr>
        <p:spPr/>
        <p:txBody>
          <a:bodyPr/>
          <a:lstStyle/>
          <a:p>
            <a:fld id="{A7A2DB7B-DDE5-410D-A26B-FE66D8CDF528}" type="slidenum">
              <a:rPr lang="en-US" smtClean="0"/>
              <a:t>‹#›</a:t>
            </a:fld>
            <a:endParaRPr lang="en-US"/>
          </a:p>
        </p:txBody>
      </p:sp>
    </p:spTree>
    <p:extLst>
      <p:ext uri="{BB962C8B-B14F-4D97-AF65-F5344CB8AC3E}">
        <p14:creationId xmlns:p14="http://schemas.microsoft.com/office/powerpoint/2010/main" val="3154034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veloper Code Layou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21316CF-A927-4311-BF9E-A6241AC08544}"/>
              </a:ext>
            </a:extLst>
          </p:cNvPr>
          <p:cNvSpPr/>
          <p:nvPr userDrawn="1"/>
        </p:nvSpPr>
        <p:spPr bwMode="auto">
          <a:xfrm>
            <a:off x="0" y="1"/>
            <a:ext cx="12192000" cy="1197321"/>
          </a:xfrm>
          <a:prstGeom prst="rect">
            <a:avLst/>
          </a:prstGeom>
          <a:solidFill>
            <a:srgbClr val="D83B0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p:txBody>
          <a:bodyPr/>
          <a:lstStyle>
            <a:lvl1pPr>
              <a:defRPr baseline="0"/>
            </a:lvl1pPr>
          </a:lstStyle>
          <a:p>
            <a:r>
              <a:rPr lang="en-US"/>
              <a:t>Slide for detailed information</a:t>
            </a:r>
          </a:p>
        </p:txBody>
      </p:sp>
      <p:sp>
        <p:nvSpPr>
          <p:cNvPr id="3" name="Rectangle 2"/>
          <p:cNvSpPr/>
          <p:nvPr userDrawn="1"/>
        </p:nvSpPr>
        <p:spPr bwMode="hidden">
          <a:xfrm>
            <a:off x="1" y="1189176"/>
            <a:ext cx="12192000" cy="5668824"/>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2" tIns="45722" rIns="45722" bIns="45722" numCol="1" spcCol="0" rtlCol="0" fromWordArt="0" anchor="ctr" anchorCtr="0" forceAA="0" compatLnSpc="1">
            <a:prstTxWarp prst="textNoShape">
              <a:avLst/>
            </a:prstTxWarp>
            <a:noAutofit/>
          </a:bodyPr>
          <a:lstStyle/>
          <a:p>
            <a:pPr algn="ctr" defTabSz="914102" fontAlgn="base">
              <a:spcBef>
                <a:spcPct val="0"/>
              </a:spcBef>
              <a:spcAft>
                <a:spcPct val="0"/>
              </a:spcAft>
            </a:pPr>
            <a:endParaRPr lang="en-US" sz="173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69239" y="1197322"/>
            <a:ext cx="11653522" cy="1679691"/>
          </a:xfrm>
        </p:spPr>
        <p:txBody>
          <a:bodyPr/>
          <a:lstStyle>
            <a:lvl1pPr marL="0" indent="0">
              <a:buNone/>
              <a:defRPr sz="3235">
                <a:gradFill>
                  <a:gsLst>
                    <a:gs pos="1250">
                      <a:srgbClr val="000000"/>
                    </a:gs>
                    <a:gs pos="100000">
                      <a:srgbClr val="000000"/>
                    </a:gs>
                  </a:gsLst>
                  <a:lin ang="5400000" scaled="0"/>
                </a:gradFill>
                <a:latin typeface="+mj-lt"/>
                <a:cs typeface="Consolas" panose="020B0609020204030204" pitchFamily="49" charset="0"/>
              </a:defRPr>
            </a:lvl1pPr>
            <a:lvl2pPr marL="339726" indent="0">
              <a:buNone/>
              <a:defRPr>
                <a:gradFill>
                  <a:gsLst>
                    <a:gs pos="1250">
                      <a:srgbClr val="000000"/>
                    </a:gs>
                    <a:gs pos="100000">
                      <a:srgbClr val="000000"/>
                    </a:gs>
                  </a:gsLst>
                  <a:lin ang="5400000" scaled="0"/>
                </a:gradFill>
                <a:latin typeface="+mn-lt"/>
                <a:cs typeface="Consolas" panose="020B0609020204030204" pitchFamily="49" charset="0"/>
              </a:defRPr>
            </a:lvl2pPr>
            <a:lvl3pPr marL="573090" indent="0">
              <a:buNone/>
              <a:defRPr>
                <a:gradFill>
                  <a:gsLst>
                    <a:gs pos="1250">
                      <a:srgbClr val="000000"/>
                    </a:gs>
                    <a:gs pos="100000">
                      <a:srgbClr val="000000"/>
                    </a:gs>
                  </a:gsLst>
                  <a:lin ang="5400000" scaled="0"/>
                </a:gradFill>
                <a:latin typeface="+mn-lt"/>
                <a:cs typeface="Consolas" panose="020B0609020204030204" pitchFamily="49" charset="0"/>
              </a:defRPr>
            </a:lvl3pPr>
            <a:lvl4pPr marL="798516" indent="0">
              <a:buNone/>
              <a:defRPr>
                <a:gradFill>
                  <a:gsLst>
                    <a:gs pos="1250">
                      <a:srgbClr val="000000"/>
                    </a:gs>
                    <a:gs pos="100000">
                      <a:srgbClr val="000000"/>
                    </a:gs>
                  </a:gsLst>
                  <a:lin ang="5400000" scaled="0"/>
                </a:gradFill>
                <a:latin typeface="+mn-lt"/>
                <a:cs typeface="Consolas" panose="020B0609020204030204" pitchFamily="49" charset="0"/>
              </a:defRPr>
            </a:lvl4pPr>
            <a:lvl5pPr marL="1030292" indent="0">
              <a:buNone/>
              <a:defRPr>
                <a:gradFill>
                  <a:gsLst>
                    <a:gs pos="1250">
                      <a:srgbClr val="000000"/>
                    </a:gs>
                    <a:gs pos="100000">
                      <a:srgbClr val="000000"/>
                    </a:gs>
                  </a:gsLst>
                  <a:lin ang="5400000" scaled="0"/>
                </a:gradFill>
                <a:latin typeface="+mn-lt"/>
                <a:cs typeface="Consolas" panose="020B0609020204030204" pitchFamily="49"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7566831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FFFD8-E1AB-4621-A664-2C350519F4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4B7915-791C-41C5-92D0-8DD390CCAB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6C2C67-B3AA-45F5-B6B2-8E4CF7D34CA4}"/>
              </a:ext>
            </a:extLst>
          </p:cNvPr>
          <p:cNvSpPr>
            <a:spLocks noGrp="1"/>
          </p:cNvSpPr>
          <p:nvPr>
            <p:ph type="dt" sz="half" idx="10"/>
          </p:nvPr>
        </p:nvSpPr>
        <p:spPr/>
        <p:txBody>
          <a:bodyPr/>
          <a:lstStyle/>
          <a:p>
            <a:fld id="{66D8E315-A7E8-4661-97AE-D288900D3CC1}" type="datetimeFigureOut">
              <a:rPr lang="en-US" smtClean="0"/>
              <a:t>4/11/2022</a:t>
            </a:fld>
            <a:endParaRPr lang="en-US"/>
          </a:p>
        </p:txBody>
      </p:sp>
      <p:sp>
        <p:nvSpPr>
          <p:cNvPr id="5" name="Footer Placeholder 4">
            <a:extLst>
              <a:ext uri="{FF2B5EF4-FFF2-40B4-BE49-F238E27FC236}">
                <a16:creationId xmlns:a16="http://schemas.microsoft.com/office/drawing/2014/main" id="{04CDC8FC-E301-4286-A986-C7DB346578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485DC3-24AC-4B57-A7A9-ECE6EC8A3BFB}"/>
              </a:ext>
            </a:extLst>
          </p:cNvPr>
          <p:cNvSpPr>
            <a:spLocks noGrp="1"/>
          </p:cNvSpPr>
          <p:nvPr>
            <p:ph type="sldNum" sz="quarter" idx="12"/>
          </p:nvPr>
        </p:nvSpPr>
        <p:spPr/>
        <p:txBody>
          <a:bodyPr/>
          <a:lstStyle/>
          <a:p>
            <a:fld id="{A7A2DB7B-DDE5-410D-A26B-FE66D8CDF528}" type="slidenum">
              <a:rPr lang="en-US" smtClean="0"/>
              <a:t>‹#›</a:t>
            </a:fld>
            <a:endParaRPr lang="en-US"/>
          </a:p>
        </p:txBody>
      </p:sp>
    </p:spTree>
    <p:extLst>
      <p:ext uri="{BB962C8B-B14F-4D97-AF65-F5344CB8AC3E}">
        <p14:creationId xmlns:p14="http://schemas.microsoft.com/office/powerpoint/2010/main" val="3627067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9C6B5-9D04-4D78-B319-EC28E1A8CD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13B576-03C6-48CC-8497-67B2634977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5FBFB3-63D5-48D8-AFDF-E8A92FF85B9B}"/>
              </a:ext>
            </a:extLst>
          </p:cNvPr>
          <p:cNvSpPr>
            <a:spLocks noGrp="1"/>
          </p:cNvSpPr>
          <p:nvPr>
            <p:ph type="dt" sz="half" idx="10"/>
          </p:nvPr>
        </p:nvSpPr>
        <p:spPr/>
        <p:txBody>
          <a:bodyPr/>
          <a:lstStyle/>
          <a:p>
            <a:fld id="{66D8E315-A7E8-4661-97AE-D288900D3CC1}" type="datetimeFigureOut">
              <a:rPr lang="en-US" smtClean="0"/>
              <a:t>4/11/2022</a:t>
            </a:fld>
            <a:endParaRPr lang="en-US"/>
          </a:p>
        </p:txBody>
      </p:sp>
      <p:sp>
        <p:nvSpPr>
          <p:cNvPr id="5" name="Footer Placeholder 4">
            <a:extLst>
              <a:ext uri="{FF2B5EF4-FFF2-40B4-BE49-F238E27FC236}">
                <a16:creationId xmlns:a16="http://schemas.microsoft.com/office/drawing/2014/main" id="{C66F79C8-35A7-43A9-ACCE-7E7EABF3F5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CEC3B-CA64-48EA-95B2-AB2DBAD59332}"/>
              </a:ext>
            </a:extLst>
          </p:cNvPr>
          <p:cNvSpPr>
            <a:spLocks noGrp="1"/>
          </p:cNvSpPr>
          <p:nvPr>
            <p:ph type="sldNum" sz="quarter" idx="12"/>
          </p:nvPr>
        </p:nvSpPr>
        <p:spPr/>
        <p:txBody>
          <a:bodyPr/>
          <a:lstStyle/>
          <a:p>
            <a:fld id="{A7A2DB7B-DDE5-410D-A26B-FE66D8CDF528}" type="slidenum">
              <a:rPr lang="en-US" smtClean="0"/>
              <a:t>‹#›</a:t>
            </a:fld>
            <a:endParaRPr lang="en-US"/>
          </a:p>
        </p:txBody>
      </p:sp>
    </p:spTree>
    <p:extLst>
      <p:ext uri="{BB962C8B-B14F-4D97-AF65-F5344CB8AC3E}">
        <p14:creationId xmlns:p14="http://schemas.microsoft.com/office/powerpoint/2010/main" val="1833734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D2DFA-694A-45B4-A74B-B1BA2D7B9D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BCEC7A-D469-4AD1-84F3-453E76E14D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04F7378-0211-49F2-B3EE-B48606A3C4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6F2E86-1727-49C1-AAE9-7527E68399C1}"/>
              </a:ext>
            </a:extLst>
          </p:cNvPr>
          <p:cNvSpPr>
            <a:spLocks noGrp="1"/>
          </p:cNvSpPr>
          <p:nvPr>
            <p:ph type="dt" sz="half" idx="10"/>
          </p:nvPr>
        </p:nvSpPr>
        <p:spPr/>
        <p:txBody>
          <a:bodyPr/>
          <a:lstStyle/>
          <a:p>
            <a:fld id="{66D8E315-A7E8-4661-97AE-D288900D3CC1}" type="datetimeFigureOut">
              <a:rPr lang="en-US" smtClean="0"/>
              <a:t>4/11/2022</a:t>
            </a:fld>
            <a:endParaRPr lang="en-US"/>
          </a:p>
        </p:txBody>
      </p:sp>
      <p:sp>
        <p:nvSpPr>
          <p:cNvPr id="6" name="Footer Placeholder 5">
            <a:extLst>
              <a:ext uri="{FF2B5EF4-FFF2-40B4-BE49-F238E27FC236}">
                <a16:creationId xmlns:a16="http://schemas.microsoft.com/office/drawing/2014/main" id="{9EB0ED7E-CC18-4E94-846D-9F6E92BC22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BB2887-4BD6-40F9-801B-227C5211A317}"/>
              </a:ext>
            </a:extLst>
          </p:cNvPr>
          <p:cNvSpPr>
            <a:spLocks noGrp="1"/>
          </p:cNvSpPr>
          <p:nvPr>
            <p:ph type="sldNum" sz="quarter" idx="12"/>
          </p:nvPr>
        </p:nvSpPr>
        <p:spPr/>
        <p:txBody>
          <a:bodyPr/>
          <a:lstStyle/>
          <a:p>
            <a:fld id="{A7A2DB7B-DDE5-410D-A26B-FE66D8CDF528}" type="slidenum">
              <a:rPr lang="en-US" smtClean="0"/>
              <a:t>‹#›</a:t>
            </a:fld>
            <a:endParaRPr lang="en-US"/>
          </a:p>
        </p:txBody>
      </p:sp>
    </p:spTree>
    <p:extLst>
      <p:ext uri="{BB962C8B-B14F-4D97-AF65-F5344CB8AC3E}">
        <p14:creationId xmlns:p14="http://schemas.microsoft.com/office/powerpoint/2010/main" val="495787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9967F-F19A-4E6F-8DA3-1793DC0F685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302C7D-0D30-4E97-A2A0-5F8C05BA92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6E58BC-8B4E-481D-AB4C-0E78BF950D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A6DB01-B078-4CE6-9FD9-30C7641B60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4C205C-4EB7-4676-B5CB-5460168E1E4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AC4530-3656-4211-A2FE-12E2F5574741}"/>
              </a:ext>
            </a:extLst>
          </p:cNvPr>
          <p:cNvSpPr>
            <a:spLocks noGrp="1"/>
          </p:cNvSpPr>
          <p:nvPr>
            <p:ph type="dt" sz="half" idx="10"/>
          </p:nvPr>
        </p:nvSpPr>
        <p:spPr/>
        <p:txBody>
          <a:bodyPr/>
          <a:lstStyle/>
          <a:p>
            <a:fld id="{66D8E315-A7E8-4661-97AE-D288900D3CC1}" type="datetimeFigureOut">
              <a:rPr lang="en-US" smtClean="0"/>
              <a:t>4/11/2022</a:t>
            </a:fld>
            <a:endParaRPr lang="en-US"/>
          </a:p>
        </p:txBody>
      </p:sp>
      <p:sp>
        <p:nvSpPr>
          <p:cNvPr id="8" name="Footer Placeholder 7">
            <a:extLst>
              <a:ext uri="{FF2B5EF4-FFF2-40B4-BE49-F238E27FC236}">
                <a16:creationId xmlns:a16="http://schemas.microsoft.com/office/drawing/2014/main" id="{009803D3-E5AC-44FF-8F0C-1BD103CC63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1B76EF-47DE-4747-BB8E-624E70DE89FB}"/>
              </a:ext>
            </a:extLst>
          </p:cNvPr>
          <p:cNvSpPr>
            <a:spLocks noGrp="1"/>
          </p:cNvSpPr>
          <p:nvPr>
            <p:ph type="sldNum" sz="quarter" idx="12"/>
          </p:nvPr>
        </p:nvSpPr>
        <p:spPr/>
        <p:txBody>
          <a:bodyPr/>
          <a:lstStyle/>
          <a:p>
            <a:fld id="{A7A2DB7B-DDE5-410D-A26B-FE66D8CDF528}" type="slidenum">
              <a:rPr lang="en-US" smtClean="0"/>
              <a:t>‹#›</a:t>
            </a:fld>
            <a:endParaRPr lang="en-US"/>
          </a:p>
        </p:txBody>
      </p:sp>
    </p:spTree>
    <p:extLst>
      <p:ext uri="{BB962C8B-B14F-4D97-AF65-F5344CB8AC3E}">
        <p14:creationId xmlns:p14="http://schemas.microsoft.com/office/powerpoint/2010/main" val="793345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856CA-C67B-4615-85BE-C8E7ACEC13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AB0E91-3819-4A8E-824D-87BC7A38A949}"/>
              </a:ext>
            </a:extLst>
          </p:cNvPr>
          <p:cNvSpPr>
            <a:spLocks noGrp="1"/>
          </p:cNvSpPr>
          <p:nvPr>
            <p:ph type="dt" sz="half" idx="10"/>
          </p:nvPr>
        </p:nvSpPr>
        <p:spPr/>
        <p:txBody>
          <a:bodyPr/>
          <a:lstStyle/>
          <a:p>
            <a:fld id="{66D8E315-A7E8-4661-97AE-D288900D3CC1}" type="datetimeFigureOut">
              <a:rPr lang="en-US" smtClean="0"/>
              <a:t>4/11/2022</a:t>
            </a:fld>
            <a:endParaRPr lang="en-US"/>
          </a:p>
        </p:txBody>
      </p:sp>
      <p:sp>
        <p:nvSpPr>
          <p:cNvPr id="4" name="Footer Placeholder 3">
            <a:extLst>
              <a:ext uri="{FF2B5EF4-FFF2-40B4-BE49-F238E27FC236}">
                <a16:creationId xmlns:a16="http://schemas.microsoft.com/office/drawing/2014/main" id="{C0FA0054-26C6-4BA9-8013-1D0E444157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06E20AC-03B9-4B39-A4B4-DCE213A861F1}"/>
              </a:ext>
            </a:extLst>
          </p:cNvPr>
          <p:cNvSpPr>
            <a:spLocks noGrp="1"/>
          </p:cNvSpPr>
          <p:nvPr>
            <p:ph type="sldNum" sz="quarter" idx="12"/>
          </p:nvPr>
        </p:nvSpPr>
        <p:spPr/>
        <p:txBody>
          <a:bodyPr/>
          <a:lstStyle/>
          <a:p>
            <a:fld id="{A7A2DB7B-DDE5-410D-A26B-FE66D8CDF528}" type="slidenum">
              <a:rPr lang="en-US" smtClean="0"/>
              <a:t>‹#›</a:t>
            </a:fld>
            <a:endParaRPr lang="en-US"/>
          </a:p>
        </p:txBody>
      </p:sp>
    </p:spTree>
    <p:extLst>
      <p:ext uri="{BB962C8B-B14F-4D97-AF65-F5344CB8AC3E}">
        <p14:creationId xmlns:p14="http://schemas.microsoft.com/office/powerpoint/2010/main" val="335662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A56F5C-C032-4735-AE6B-A88C14230315}"/>
              </a:ext>
            </a:extLst>
          </p:cNvPr>
          <p:cNvSpPr>
            <a:spLocks noGrp="1"/>
          </p:cNvSpPr>
          <p:nvPr>
            <p:ph type="dt" sz="half" idx="10"/>
          </p:nvPr>
        </p:nvSpPr>
        <p:spPr/>
        <p:txBody>
          <a:bodyPr/>
          <a:lstStyle/>
          <a:p>
            <a:fld id="{66D8E315-A7E8-4661-97AE-D288900D3CC1}" type="datetimeFigureOut">
              <a:rPr lang="en-US" smtClean="0"/>
              <a:t>4/11/2022</a:t>
            </a:fld>
            <a:endParaRPr lang="en-US"/>
          </a:p>
        </p:txBody>
      </p:sp>
      <p:sp>
        <p:nvSpPr>
          <p:cNvPr id="3" name="Footer Placeholder 2">
            <a:extLst>
              <a:ext uri="{FF2B5EF4-FFF2-40B4-BE49-F238E27FC236}">
                <a16:creationId xmlns:a16="http://schemas.microsoft.com/office/drawing/2014/main" id="{2DD2826B-C8FD-4E7D-B216-8AD930753A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CCCCAF7-ADF8-4C14-B54E-9BAB156B18E6}"/>
              </a:ext>
            </a:extLst>
          </p:cNvPr>
          <p:cNvSpPr>
            <a:spLocks noGrp="1"/>
          </p:cNvSpPr>
          <p:nvPr>
            <p:ph type="sldNum" sz="quarter" idx="12"/>
          </p:nvPr>
        </p:nvSpPr>
        <p:spPr/>
        <p:txBody>
          <a:bodyPr/>
          <a:lstStyle/>
          <a:p>
            <a:fld id="{A7A2DB7B-DDE5-410D-A26B-FE66D8CDF528}" type="slidenum">
              <a:rPr lang="en-US" smtClean="0"/>
              <a:t>‹#›</a:t>
            </a:fld>
            <a:endParaRPr lang="en-US"/>
          </a:p>
        </p:txBody>
      </p:sp>
    </p:spTree>
    <p:extLst>
      <p:ext uri="{BB962C8B-B14F-4D97-AF65-F5344CB8AC3E}">
        <p14:creationId xmlns:p14="http://schemas.microsoft.com/office/powerpoint/2010/main" val="4183574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33610-8CB5-4596-9E65-41F1107393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C75070-EFAF-435C-B737-21E70AD1DF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701895-72B8-4A7E-A981-ABF7302003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C20D71-040B-4CA7-A94F-11FF1F575A2E}"/>
              </a:ext>
            </a:extLst>
          </p:cNvPr>
          <p:cNvSpPr>
            <a:spLocks noGrp="1"/>
          </p:cNvSpPr>
          <p:nvPr>
            <p:ph type="dt" sz="half" idx="10"/>
          </p:nvPr>
        </p:nvSpPr>
        <p:spPr/>
        <p:txBody>
          <a:bodyPr/>
          <a:lstStyle/>
          <a:p>
            <a:fld id="{66D8E315-A7E8-4661-97AE-D288900D3CC1}" type="datetimeFigureOut">
              <a:rPr lang="en-US" smtClean="0"/>
              <a:t>4/11/2022</a:t>
            </a:fld>
            <a:endParaRPr lang="en-US"/>
          </a:p>
        </p:txBody>
      </p:sp>
      <p:sp>
        <p:nvSpPr>
          <p:cNvPr id="6" name="Footer Placeholder 5">
            <a:extLst>
              <a:ext uri="{FF2B5EF4-FFF2-40B4-BE49-F238E27FC236}">
                <a16:creationId xmlns:a16="http://schemas.microsoft.com/office/drawing/2014/main" id="{D1A198AA-8AAE-434E-9F2C-A42DCBFAEE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7F49BE-4E23-4A09-A63A-72E8669F57A3}"/>
              </a:ext>
            </a:extLst>
          </p:cNvPr>
          <p:cNvSpPr>
            <a:spLocks noGrp="1"/>
          </p:cNvSpPr>
          <p:nvPr>
            <p:ph type="sldNum" sz="quarter" idx="12"/>
          </p:nvPr>
        </p:nvSpPr>
        <p:spPr/>
        <p:txBody>
          <a:bodyPr/>
          <a:lstStyle/>
          <a:p>
            <a:fld id="{A7A2DB7B-DDE5-410D-A26B-FE66D8CDF528}" type="slidenum">
              <a:rPr lang="en-US" smtClean="0"/>
              <a:t>‹#›</a:t>
            </a:fld>
            <a:endParaRPr lang="en-US"/>
          </a:p>
        </p:txBody>
      </p:sp>
    </p:spTree>
    <p:extLst>
      <p:ext uri="{BB962C8B-B14F-4D97-AF65-F5344CB8AC3E}">
        <p14:creationId xmlns:p14="http://schemas.microsoft.com/office/powerpoint/2010/main" val="4090209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8D57F-6B5A-47B3-A5F0-9379570BF1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0B5EF1-4C21-4A6B-AB45-87CAAB5FD4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2AD4F03-DF3B-49DF-8222-2AF5B97FCB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53A346-A505-4B1F-B80B-2C68DBF9E606}"/>
              </a:ext>
            </a:extLst>
          </p:cNvPr>
          <p:cNvSpPr>
            <a:spLocks noGrp="1"/>
          </p:cNvSpPr>
          <p:nvPr>
            <p:ph type="dt" sz="half" idx="10"/>
          </p:nvPr>
        </p:nvSpPr>
        <p:spPr/>
        <p:txBody>
          <a:bodyPr/>
          <a:lstStyle/>
          <a:p>
            <a:fld id="{66D8E315-A7E8-4661-97AE-D288900D3CC1}" type="datetimeFigureOut">
              <a:rPr lang="en-US" smtClean="0"/>
              <a:t>4/11/2022</a:t>
            </a:fld>
            <a:endParaRPr lang="en-US"/>
          </a:p>
        </p:txBody>
      </p:sp>
      <p:sp>
        <p:nvSpPr>
          <p:cNvPr id="6" name="Footer Placeholder 5">
            <a:extLst>
              <a:ext uri="{FF2B5EF4-FFF2-40B4-BE49-F238E27FC236}">
                <a16:creationId xmlns:a16="http://schemas.microsoft.com/office/drawing/2014/main" id="{61AC58B8-F74A-46E1-94F3-382669E26E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8D4EF8-F75E-42A7-9628-913022AE125B}"/>
              </a:ext>
            </a:extLst>
          </p:cNvPr>
          <p:cNvSpPr>
            <a:spLocks noGrp="1"/>
          </p:cNvSpPr>
          <p:nvPr>
            <p:ph type="sldNum" sz="quarter" idx="12"/>
          </p:nvPr>
        </p:nvSpPr>
        <p:spPr/>
        <p:txBody>
          <a:bodyPr/>
          <a:lstStyle/>
          <a:p>
            <a:fld id="{A7A2DB7B-DDE5-410D-A26B-FE66D8CDF528}" type="slidenum">
              <a:rPr lang="en-US" smtClean="0"/>
              <a:t>‹#›</a:t>
            </a:fld>
            <a:endParaRPr lang="en-US"/>
          </a:p>
        </p:txBody>
      </p:sp>
    </p:spTree>
    <p:extLst>
      <p:ext uri="{BB962C8B-B14F-4D97-AF65-F5344CB8AC3E}">
        <p14:creationId xmlns:p14="http://schemas.microsoft.com/office/powerpoint/2010/main" val="35222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B9B4DB-4E88-4471-B0F2-7ACAAACA97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3D8043-DBA3-4D5F-968D-0C0774EB0A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5E2904-86EA-46B1-897B-645DC8F35B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D8E315-A7E8-4661-97AE-D288900D3CC1}" type="datetimeFigureOut">
              <a:rPr lang="en-US" smtClean="0"/>
              <a:t>4/11/2022</a:t>
            </a:fld>
            <a:endParaRPr lang="en-US"/>
          </a:p>
        </p:txBody>
      </p:sp>
      <p:sp>
        <p:nvSpPr>
          <p:cNvPr id="5" name="Footer Placeholder 4">
            <a:extLst>
              <a:ext uri="{FF2B5EF4-FFF2-40B4-BE49-F238E27FC236}">
                <a16:creationId xmlns:a16="http://schemas.microsoft.com/office/drawing/2014/main" id="{CFA9E8F9-CBD2-4660-9228-8BC21BB059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878BA6-4FD1-4751-B666-7EFF9CA68B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2DB7B-DDE5-410D-A26B-FE66D8CDF528}" type="slidenum">
              <a:rPr lang="en-US" smtClean="0"/>
              <a:t>‹#›</a:t>
            </a:fld>
            <a:endParaRPr lang="en-US"/>
          </a:p>
        </p:txBody>
      </p:sp>
    </p:spTree>
    <p:extLst>
      <p:ext uri="{BB962C8B-B14F-4D97-AF65-F5344CB8AC3E}">
        <p14:creationId xmlns:p14="http://schemas.microsoft.com/office/powerpoint/2010/main" val="3689425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icrosoft.sharepoint.com/:p:/r/teams/RESNet_EnvSustain/_layouts/15/Doc.aspx?sourcedoc=%7BA73185A8-247E-46F1-B246-821BE91CB629%7D&amp;file=GGG%20Equivalency%20Chart.pptx&amp;action=edit&amp;mobileredirect=true"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s://microsoft.sharepoint.com/teams/RESNet_IntWorkplace/SitePages/Furniture-Standards.asp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www.usgbc.org/node/2616388?return=/credits"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www.aia.org/pages/136261-materials-matter"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hyperlink" Target="http://www.carbonleadershipforum.org/projects/ec3/" TargetMode="External"/><Relationship Id="rId4" Type="http://schemas.openxmlformats.org/officeDocument/2006/relationships/hyperlink" Target="http://www.carbonleadershipforum.org/projects/lca-practice-gui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3D65D5-3558-4E60-83E3-31583BD31249}"/>
              </a:ext>
            </a:extLst>
          </p:cNvPr>
          <p:cNvSpPr>
            <a:spLocks noGrp="1"/>
          </p:cNvSpPr>
          <p:nvPr>
            <p:ph type="title"/>
          </p:nvPr>
        </p:nvSpPr>
        <p:spPr>
          <a:xfrm>
            <a:off x="461683" y="-95692"/>
            <a:ext cx="10515600" cy="1325563"/>
          </a:xfrm>
        </p:spPr>
        <p:txBody>
          <a:bodyPr/>
          <a:lstStyle/>
          <a:p>
            <a:r>
              <a:rPr lang="en-US" dirty="0">
                <a:solidFill>
                  <a:schemeClr val="bg1"/>
                </a:solidFill>
                <a:latin typeface="Graphik Alt Regular" panose="020B0503030202060203" pitchFamily="34" charset="0"/>
                <a:cs typeface="Segoe UI"/>
              </a:rPr>
              <a:t>Materials, Level 1 (Health)</a:t>
            </a:r>
            <a:endParaRPr lang="en-US" dirty="0">
              <a:solidFill>
                <a:schemeClr val="bg1"/>
              </a:solidFill>
              <a:latin typeface="Graphik Alt Regular" panose="020B0503030202060203" pitchFamily="34" charset="0"/>
            </a:endParaRPr>
          </a:p>
        </p:txBody>
      </p:sp>
      <p:graphicFrame>
        <p:nvGraphicFramePr>
          <p:cNvPr id="6" name="Table 5">
            <a:extLst>
              <a:ext uri="{FF2B5EF4-FFF2-40B4-BE49-F238E27FC236}">
                <a16:creationId xmlns:a16="http://schemas.microsoft.com/office/drawing/2014/main" id="{E5F93996-C300-410E-978C-4F3CC1E16F77}"/>
              </a:ext>
            </a:extLst>
          </p:cNvPr>
          <p:cNvGraphicFramePr>
            <a:graphicFrameLocks noGrp="1"/>
          </p:cNvGraphicFramePr>
          <p:nvPr>
            <p:extLst>
              <p:ext uri="{D42A27DB-BD31-4B8C-83A1-F6EECF244321}">
                <p14:modId xmlns:p14="http://schemas.microsoft.com/office/powerpoint/2010/main" val="1881083913"/>
              </p:ext>
            </p:extLst>
          </p:nvPr>
        </p:nvGraphicFramePr>
        <p:xfrm>
          <a:off x="269240" y="1486746"/>
          <a:ext cx="10708043" cy="4783562"/>
        </p:xfrm>
        <a:graphic>
          <a:graphicData uri="http://schemas.openxmlformats.org/drawingml/2006/table">
            <a:tbl>
              <a:tblPr firstRow="1" bandRow="1">
                <a:tableStyleId>{2D5ABB26-0587-4C30-8999-92F81FD0307C}</a:tableStyleId>
              </a:tblPr>
              <a:tblGrid>
                <a:gridCol w="1583770">
                  <a:extLst>
                    <a:ext uri="{9D8B030D-6E8A-4147-A177-3AD203B41FA5}">
                      <a16:colId xmlns:a16="http://schemas.microsoft.com/office/drawing/2014/main" val="4036719986"/>
                    </a:ext>
                  </a:extLst>
                </a:gridCol>
                <a:gridCol w="1689355">
                  <a:extLst>
                    <a:ext uri="{9D8B030D-6E8A-4147-A177-3AD203B41FA5}">
                      <a16:colId xmlns:a16="http://schemas.microsoft.com/office/drawing/2014/main" val="977009388"/>
                    </a:ext>
                  </a:extLst>
                </a:gridCol>
                <a:gridCol w="7434918">
                  <a:extLst>
                    <a:ext uri="{9D8B030D-6E8A-4147-A177-3AD203B41FA5}">
                      <a16:colId xmlns:a16="http://schemas.microsoft.com/office/drawing/2014/main" val="3444026020"/>
                    </a:ext>
                  </a:extLst>
                </a:gridCol>
              </a:tblGrid>
              <a:tr h="4482124">
                <a:tc>
                  <a:txBody>
                    <a:bodyPr/>
                    <a:lstStyle/>
                    <a:p>
                      <a:pPr marL="0" marR="0" lvl="0" indent="0" algn="l" rtl="0" eaLnBrk="1" fontAlgn="auto" latinLnBrk="0" hangingPunct="1">
                        <a:lnSpc>
                          <a:spcPct val="90000"/>
                        </a:lnSpc>
                        <a:spcBef>
                          <a:spcPct val="20000"/>
                        </a:spcBef>
                        <a:spcAft>
                          <a:spcPts val="0"/>
                        </a:spcAft>
                        <a:buClrTx/>
                        <a:buSzPct val="90000"/>
                        <a:buFont typeface="Arial" pitchFamily="34" charset="0"/>
                        <a:buNone/>
                      </a:pPr>
                      <a:r>
                        <a:rPr lang="en-US" sz="2700" b="0" i="0" u="none" strike="noStrike" kern="1200" cap="none" spc="0" normalizeH="0" baseline="0" noProof="0">
                          <a:ln>
                            <a:noFill/>
                          </a:ln>
                          <a:solidFill>
                            <a:srgbClr val="D83B01"/>
                          </a:solidFill>
                          <a:effectLst/>
                          <a:uLnTx/>
                          <a:uFillTx/>
                          <a:latin typeface="Graphik Alt Regular" panose="020B0503030202060203" pitchFamily="34" charset="0"/>
                          <a:ea typeface="+mn-ea"/>
                          <a:cs typeface="+mn-cs"/>
                        </a:rPr>
                        <a:t>Level</a:t>
                      </a:r>
                      <a:r>
                        <a:rPr kumimoji="0" lang="en-US" sz="2700" b="0" i="0" u="none" strike="noStrike" kern="1200" cap="none" spc="0" normalizeH="0" baseline="0" noProof="0">
                          <a:ln>
                            <a:noFill/>
                          </a:ln>
                          <a:solidFill>
                            <a:srgbClr val="D83B01"/>
                          </a:solidFill>
                          <a:effectLst/>
                          <a:uLnTx/>
                          <a:uFillTx/>
                          <a:latin typeface="Graphik Alt Regular" panose="020B0503030202060203" pitchFamily="34" charset="0"/>
                          <a:ea typeface="+mn-ea"/>
                          <a:cs typeface="+mn-cs"/>
                        </a:rPr>
                        <a:t> 1</a:t>
                      </a:r>
                      <a:r>
                        <a:rPr lang="en-US" sz="2700" b="0" i="0" u="none" strike="noStrike" kern="1200" cap="none" spc="0" normalizeH="0" baseline="0" noProof="0">
                          <a:ln>
                            <a:noFill/>
                          </a:ln>
                          <a:solidFill>
                            <a:srgbClr val="D83B01"/>
                          </a:solidFill>
                          <a:effectLst/>
                          <a:uLnTx/>
                          <a:uFillTx/>
                          <a:latin typeface="Graphik Alt Regular" panose="020B0503030202060203" pitchFamily="34" charset="0"/>
                          <a:ea typeface="+mn-ea"/>
                          <a:cs typeface="+mn-cs"/>
                        </a:rPr>
                        <a:t> </a:t>
                      </a:r>
                      <a:endParaRPr kumimoji="0" lang="en-US" sz="2700" b="0" i="0" u="none" strike="noStrike" kern="1200" cap="none" spc="0" normalizeH="0" baseline="0" noProof="0">
                        <a:ln>
                          <a:noFill/>
                        </a:ln>
                        <a:solidFill>
                          <a:srgbClr val="D83B01"/>
                        </a:solidFill>
                        <a:effectLst/>
                        <a:uLnTx/>
                        <a:uFillTx/>
                        <a:latin typeface="Graphik Alt Regular" panose="020B0503030202060203" pitchFamily="34" charset="0"/>
                        <a:ea typeface="+mn-ea"/>
                        <a:cs typeface="+mn-cs"/>
                      </a:endParaRPr>
                    </a:p>
                    <a:p>
                      <a:pPr marL="0" lvl="1" indent="0">
                        <a:buFont typeface="Arial" pitchFamily="34" charset="0"/>
                        <a:buNone/>
                      </a:pPr>
                      <a:r>
                        <a:rPr kumimoji="0" lang="en-US" sz="1200" b="0" i="0" u="none" strike="noStrike" kern="1200" cap="none" spc="0" normalizeH="0" baseline="0">
                          <a:ln>
                            <a:noFill/>
                          </a:ln>
                          <a:solidFill>
                            <a:srgbClr val="D83B01"/>
                          </a:solidFill>
                          <a:effectLst/>
                          <a:uLnTx/>
                          <a:uFillTx/>
                          <a:latin typeface="Graphik Alt Regular" panose="020B0503030202060203" pitchFamily="34" charset="0"/>
                          <a:ea typeface="+mn-ea"/>
                          <a:cs typeface="+mn-cs"/>
                        </a:rPr>
                        <a:t>Minimum Requirements</a:t>
                      </a:r>
                    </a:p>
                    <a:p>
                      <a:pPr marL="0" lvl="1" indent="0">
                        <a:buFont typeface="Arial" pitchFamily="34" charset="0"/>
                        <a:buNone/>
                      </a:pPr>
                      <a:endParaRPr kumimoji="0" lang="en-US" sz="1200" b="0" i="0" u="none" strike="noStrike" kern="1200" cap="none" spc="0" normalizeH="0" baseline="0">
                        <a:ln>
                          <a:noFill/>
                        </a:ln>
                        <a:solidFill>
                          <a:schemeClr val="accent3"/>
                        </a:solidFill>
                        <a:effectLst/>
                        <a:uLnTx/>
                        <a:uFillTx/>
                        <a:latin typeface="Graphik Alt Regular" panose="020B0503030202060203" pitchFamily="34" charset="0"/>
                        <a:ea typeface="+mn-ea"/>
                        <a:cs typeface="+mn-cs"/>
                      </a:endParaRP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rtl="0" eaLnBrk="1" fontAlgn="auto" latinLnBrk="0" hangingPunct="1">
                        <a:lnSpc>
                          <a:spcPct val="100000"/>
                        </a:lnSpc>
                        <a:spcBef>
                          <a:spcPts val="0"/>
                        </a:spcBef>
                        <a:spcAft>
                          <a:spcPts val="0"/>
                        </a:spcAft>
                        <a:buFontTx/>
                        <a:buNone/>
                      </a:pPr>
                      <a:r>
                        <a:rPr lang="en-US" sz="1400" kern="1200" dirty="0" err="1">
                          <a:solidFill>
                            <a:srgbClr val="505050"/>
                          </a:solidFill>
                          <a:latin typeface="Graphik Alt Regular" panose="020B0503030202060203" pitchFamily="34" charset="0"/>
                          <a:ea typeface="+mn-ea"/>
                          <a:cs typeface="+mn-cs"/>
                        </a:rPr>
                        <a:t>GreenGuard</a:t>
                      </a:r>
                      <a:r>
                        <a:rPr lang="en-US" sz="1400" kern="1200" dirty="0">
                          <a:solidFill>
                            <a:srgbClr val="505050"/>
                          </a:solidFill>
                          <a:latin typeface="Graphik Alt Regular" panose="020B0503030202060203" pitchFamily="34" charset="0"/>
                          <a:ea typeface="+mn-ea"/>
                          <a:cs typeface="+mn-cs"/>
                        </a:rPr>
                        <a:t> Gold Certified Products</a:t>
                      </a: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1" indent="0" algn="l" rtl="0" eaLnBrk="1" fontAlgn="auto" latinLnBrk="0" hangingPunct="1">
                        <a:lnSpc>
                          <a:spcPct val="100000"/>
                        </a:lnSpc>
                        <a:spcBef>
                          <a:spcPts val="0"/>
                        </a:spcBef>
                        <a:spcAft>
                          <a:spcPts val="0"/>
                        </a:spcAft>
                        <a:buNone/>
                      </a:pPr>
                      <a:r>
                        <a:rPr lang="en-US" sz="1400" kern="1200" dirty="0">
                          <a:solidFill>
                            <a:srgbClr val="505050"/>
                          </a:solidFill>
                          <a:latin typeface="Graphik Alt Regular" panose="020B0503030202060203" pitchFamily="34" charset="0"/>
                          <a:ea typeface="+mn-ea"/>
                          <a:cs typeface="+mn-cs"/>
                        </a:rPr>
                        <a:t>All the following product categories shall be </a:t>
                      </a:r>
                      <a:r>
                        <a:rPr lang="en-US" sz="1400" kern="1200" dirty="0" err="1">
                          <a:solidFill>
                            <a:srgbClr val="505050"/>
                          </a:solidFill>
                          <a:latin typeface="Graphik Alt Regular" panose="020B0503030202060203" pitchFamily="34" charset="0"/>
                          <a:ea typeface="+mn-ea"/>
                          <a:cs typeface="+mn-cs"/>
                        </a:rPr>
                        <a:t>GreenGuard</a:t>
                      </a:r>
                      <a:r>
                        <a:rPr lang="en-US" sz="1400" kern="1200" dirty="0">
                          <a:solidFill>
                            <a:srgbClr val="505050"/>
                          </a:solidFill>
                          <a:latin typeface="Graphik Alt Regular" panose="020B0503030202060203" pitchFamily="34" charset="0"/>
                          <a:ea typeface="+mn-ea"/>
                          <a:cs typeface="+mn-cs"/>
                        </a:rPr>
                        <a:t> Gold Certified</a:t>
                      </a:r>
                      <a:r>
                        <a:rPr lang="en-US" sz="1400" b="0" i="0" kern="1200" dirty="0">
                          <a:solidFill>
                            <a:srgbClr val="505050"/>
                          </a:solidFill>
                          <a:latin typeface="Graphik Alt Regular" panose="020B0503030202060203" pitchFamily="34" charset="0"/>
                          <a:ea typeface="+mn-ea"/>
                          <a:cs typeface="+mn-cs"/>
                        </a:rPr>
                        <a:t>, or an approved equivalent (see </a:t>
                      </a:r>
                      <a:r>
                        <a:rPr lang="en-US" sz="1400" b="0" i="0" kern="1200" dirty="0" err="1">
                          <a:solidFill>
                            <a:srgbClr val="D83B01"/>
                          </a:solidFill>
                          <a:latin typeface="Graphik Alt Regular" panose="020B0503030202060203" pitchFamily="34" charset="0"/>
                          <a:ea typeface="+mn-ea"/>
                          <a:cs typeface="+mn-cs"/>
                          <a:hlinkClick r:id="rId3">
                            <a:extLst>
                              <a:ext uri="{A12FA001-AC4F-418D-AE19-62706E023703}">
                                <ahyp:hlinkClr xmlns:ahyp="http://schemas.microsoft.com/office/drawing/2018/hyperlinkcolor" val="tx"/>
                              </a:ext>
                            </a:extLst>
                          </a:hlinkClick>
                        </a:rPr>
                        <a:t>GreenGuard</a:t>
                      </a:r>
                      <a:r>
                        <a:rPr lang="en-US" sz="1400" b="0" i="0" kern="1200" dirty="0">
                          <a:solidFill>
                            <a:srgbClr val="D83B01"/>
                          </a:solidFill>
                          <a:latin typeface="Graphik Alt Regular" panose="020B0503030202060203" pitchFamily="34" charset="0"/>
                          <a:ea typeface="+mn-ea"/>
                          <a:cs typeface="+mn-cs"/>
                          <a:hlinkClick r:id="rId3">
                            <a:extLst>
                              <a:ext uri="{A12FA001-AC4F-418D-AE19-62706E023703}">
                                <ahyp:hlinkClr xmlns:ahyp="http://schemas.microsoft.com/office/drawing/2018/hyperlinkcolor" val="tx"/>
                              </a:ext>
                            </a:extLst>
                          </a:hlinkClick>
                        </a:rPr>
                        <a:t> Gold Equivalency Guide</a:t>
                      </a:r>
                      <a:r>
                        <a:rPr lang="en-US" sz="1400" b="0" i="0" kern="1200" dirty="0">
                          <a:solidFill>
                            <a:srgbClr val="505050"/>
                          </a:solidFill>
                          <a:latin typeface="Graphik Alt Regular" panose="020B0503030202060203" pitchFamily="34" charset="0"/>
                          <a:ea typeface="+mn-ea"/>
                          <a:cs typeface="+mn-cs"/>
                        </a:rPr>
                        <a:t> for a list of approved equivalent certifications):</a:t>
                      </a:r>
                    </a:p>
                    <a:p>
                      <a:pPr marL="0" marR="0" lvl="1" indent="0" algn="l">
                        <a:lnSpc>
                          <a:spcPct val="100000"/>
                        </a:lnSpc>
                        <a:spcBef>
                          <a:spcPts val="0"/>
                        </a:spcBef>
                        <a:spcAft>
                          <a:spcPts val="0"/>
                        </a:spcAft>
                        <a:buNone/>
                      </a:pPr>
                      <a:endParaRPr lang="en-US" sz="1400" kern="1200" dirty="0">
                        <a:solidFill>
                          <a:srgbClr val="505050"/>
                        </a:solidFill>
                        <a:latin typeface="Graphik Alt Regular" panose="020B0503030202060203" pitchFamily="34" charset="0"/>
                        <a:ea typeface="+mn-ea"/>
                        <a:cs typeface="+mn-cs"/>
                      </a:endParaRPr>
                    </a:p>
                    <a:p>
                      <a:pPr marL="285750" marR="0" lvl="1" indent="-285750" algn="l">
                        <a:lnSpc>
                          <a:spcPct val="100000"/>
                        </a:lnSpc>
                        <a:spcBef>
                          <a:spcPts val="0"/>
                        </a:spcBef>
                        <a:spcAft>
                          <a:spcPts val="0"/>
                        </a:spcAft>
                        <a:buFont typeface="Wingdings"/>
                        <a:buChar char="q"/>
                      </a:pPr>
                      <a:r>
                        <a:rPr lang="en-US" sz="1400" kern="1200" dirty="0">
                          <a:solidFill>
                            <a:srgbClr val="505050"/>
                          </a:solidFill>
                          <a:latin typeface="Graphik Alt Regular" panose="020B0503030202060203" pitchFamily="34" charset="0"/>
                          <a:ea typeface="+mn-ea"/>
                          <a:cs typeface="+mn-cs"/>
                        </a:rPr>
                        <a:t>Interior Architectural Adhesives and Sealants (unless a project team can demonstrate that no compliance product is available for a specific adhesive/sealant application in a specific region</a:t>
                      </a:r>
                    </a:p>
                    <a:p>
                      <a:pPr marL="285750" marR="0" lvl="1" indent="-285750" algn="l">
                        <a:lnSpc>
                          <a:spcPct val="100000"/>
                        </a:lnSpc>
                        <a:spcBef>
                          <a:spcPts val="0"/>
                        </a:spcBef>
                        <a:spcAft>
                          <a:spcPts val="0"/>
                        </a:spcAft>
                        <a:buFont typeface="Wingdings"/>
                        <a:buChar char="q"/>
                      </a:pPr>
                      <a:r>
                        <a:rPr lang="en-US" sz="1400" kern="1200" dirty="0">
                          <a:solidFill>
                            <a:srgbClr val="505050"/>
                          </a:solidFill>
                          <a:latin typeface="Graphik Alt Regular" panose="020B0503030202060203" pitchFamily="34" charset="0"/>
                          <a:ea typeface="+mn-ea"/>
                          <a:cs typeface="+mn-cs"/>
                        </a:rPr>
                        <a:t>Carpet and Flooring Adhesive</a:t>
                      </a:r>
                    </a:p>
                    <a:p>
                      <a:pPr marL="285750" marR="0" lvl="1" indent="-285750" algn="l">
                        <a:lnSpc>
                          <a:spcPct val="100000"/>
                        </a:lnSpc>
                        <a:spcBef>
                          <a:spcPts val="0"/>
                        </a:spcBef>
                        <a:spcAft>
                          <a:spcPts val="0"/>
                        </a:spcAft>
                        <a:buFont typeface="Wingdings"/>
                        <a:buChar char="q"/>
                      </a:pPr>
                      <a:r>
                        <a:rPr lang="en-US" sz="1400" kern="1200" dirty="0">
                          <a:solidFill>
                            <a:srgbClr val="505050"/>
                          </a:solidFill>
                          <a:latin typeface="Graphik Alt Regular" panose="020B0503030202060203" pitchFamily="34" charset="0"/>
                          <a:ea typeface="+mn-ea"/>
                          <a:cs typeface="+mn-cs"/>
                        </a:rPr>
                        <a:t>Carpet</a:t>
                      </a:r>
                    </a:p>
                    <a:p>
                      <a:pPr marL="285750" marR="0" lvl="1" indent="-285750" algn="l">
                        <a:lnSpc>
                          <a:spcPct val="100000"/>
                        </a:lnSpc>
                        <a:spcBef>
                          <a:spcPts val="0"/>
                        </a:spcBef>
                        <a:spcAft>
                          <a:spcPts val="0"/>
                        </a:spcAft>
                        <a:buFont typeface="Wingdings"/>
                        <a:buChar char="q"/>
                      </a:pPr>
                      <a:r>
                        <a:rPr lang="en-US" sz="1400" kern="1200" dirty="0">
                          <a:solidFill>
                            <a:srgbClr val="505050"/>
                          </a:solidFill>
                          <a:latin typeface="Graphik Alt Regular" panose="020B0503030202060203" pitchFamily="34" charset="0"/>
                          <a:ea typeface="+mn-ea"/>
                          <a:cs typeface="+mn-cs"/>
                        </a:rPr>
                        <a:t>Resilient Flooring and Baseboard (Vinyl, Linoleum, Laminate, Rubber, Cork)</a:t>
                      </a:r>
                    </a:p>
                    <a:p>
                      <a:pPr marL="285750" marR="0" lvl="1" indent="-285750" algn="l">
                        <a:lnSpc>
                          <a:spcPct val="100000"/>
                        </a:lnSpc>
                        <a:spcBef>
                          <a:spcPts val="0"/>
                        </a:spcBef>
                        <a:spcAft>
                          <a:spcPts val="0"/>
                        </a:spcAft>
                        <a:buFont typeface="Wingdings"/>
                        <a:buChar char="q"/>
                      </a:pPr>
                      <a:r>
                        <a:rPr lang="en-US" sz="1400" kern="1200" dirty="0">
                          <a:solidFill>
                            <a:srgbClr val="505050"/>
                          </a:solidFill>
                          <a:latin typeface="Graphik Alt Regular" panose="020B0503030202060203" pitchFamily="34" charset="0"/>
                          <a:ea typeface="+mn-ea"/>
                          <a:cs typeface="+mn-cs"/>
                        </a:rPr>
                        <a:t>Ceiling Tiles</a:t>
                      </a:r>
                    </a:p>
                    <a:p>
                      <a:pPr marL="285750" marR="0" lvl="1" indent="-285750" algn="l">
                        <a:lnSpc>
                          <a:spcPct val="100000"/>
                        </a:lnSpc>
                        <a:spcBef>
                          <a:spcPts val="0"/>
                        </a:spcBef>
                        <a:spcAft>
                          <a:spcPts val="0"/>
                        </a:spcAft>
                        <a:buFont typeface="Wingdings"/>
                        <a:buChar char="q"/>
                      </a:pPr>
                      <a:r>
                        <a:rPr lang="en-US" sz="1400" kern="1200" dirty="0">
                          <a:solidFill>
                            <a:srgbClr val="505050"/>
                          </a:solidFill>
                          <a:latin typeface="Graphik Alt Regular" panose="020B0503030202060203" pitchFamily="34" charset="0"/>
                          <a:ea typeface="+mn-ea"/>
                          <a:cs typeface="+mn-cs"/>
                        </a:rPr>
                        <a:t>Drywall</a:t>
                      </a:r>
                    </a:p>
                    <a:p>
                      <a:pPr marL="285750" marR="0" lvl="1" indent="-285750" algn="l">
                        <a:lnSpc>
                          <a:spcPct val="100000"/>
                        </a:lnSpc>
                        <a:spcBef>
                          <a:spcPts val="0"/>
                        </a:spcBef>
                        <a:spcAft>
                          <a:spcPts val="0"/>
                        </a:spcAft>
                        <a:buFont typeface="Wingdings"/>
                        <a:buChar char="q"/>
                      </a:pPr>
                      <a:r>
                        <a:rPr lang="en-US" sz="1400" kern="1200" dirty="0">
                          <a:solidFill>
                            <a:srgbClr val="505050"/>
                          </a:solidFill>
                          <a:latin typeface="Graphik Alt Regular" panose="020B0503030202060203" pitchFamily="34" charset="0"/>
                          <a:ea typeface="+mn-ea"/>
                          <a:cs typeface="+mn-cs"/>
                        </a:rPr>
                        <a:t>Interior Paints</a:t>
                      </a:r>
                    </a:p>
                    <a:p>
                      <a:pPr marL="285750" marR="0" lvl="1" indent="-285750" algn="l">
                        <a:lnSpc>
                          <a:spcPct val="100000"/>
                        </a:lnSpc>
                        <a:spcBef>
                          <a:spcPts val="0"/>
                        </a:spcBef>
                        <a:spcAft>
                          <a:spcPts val="0"/>
                        </a:spcAft>
                        <a:buFont typeface="Wingdings"/>
                        <a:buChar char="q"/>
                      </a:pPr>
                      <a:r>
                        <a:rPr lang="en-US" sz="1400" kern="1200" dirty="0">
                          <a:solidFill>
                            <a:srgbClr val="505050"/>
                          </a:solidFill>
                          <a:latin typeface="Graphik Alt Regular" panose="020B0503030202060203" pitchFamily="34" charset="0"/>
                          <a:ea typeface="+mn-ea"/>
                          <a:cs typeface="+mn-cs"/>
                        </a:rPr>
                        <a:t>Dry-erase Paint</a:t>
                      </a:r>
                    </a:p>
                    <a:p>
                      <a:pPr marL="285750" marR="0" lvl="1" indent="-285750" algn="l">
                        <a:lnSpc>
                          <a:spcPct val="100000"/>
                        </a:lnSpc>
                        <a:spcBef>
                          <a:spcPts val="0"/>
                        </a:spcBef>
                        <a:spcAft>
                          <a:spcPts val="0"/>
                        </a:spcAft>
                        <a:buFont typeface="Wingdings"/>
                        <a:buChar char="q"/>
                      </a:pPr>
                      <a:r>
                        <a:rPr lang="en-US" sz="1400" kern="1200" dirty="0">
                          <a:solidFill>
                            <a:srgbClr val="505050"/>
                          </a:solidFill>
                          <a:latin typeface="Graphik Alt Regular" panose="020B0503030202060203" pitchFamily="34" charset="0"/>
                          <a:ea typeface="+mn-ea"/>
                          <a:cs typeface="+mn-cs"/>
                        </a:rPr>
                        <a:t>Spray Polyurethane Foam (SPF) Insulation - and must contain no chlorofluorocarbons</a:t>
                      </a:r>
                    </a:p>
                    <a:p>
                      <a:pPr marL="285750" marR="0" lvl="1" indent="-285750" algn="l">
                        <a:lnSpc>
                          <a:spcPct val="100000"/>
                        </a:lnSpc>
                        <a:spcBef>
                          <a:spcPts val="0"/>
                        </a:spcBef>
                        <a:spcAft>
                          <a:spcPts val="0"/>
                        </a:spcAft>
                        <a:buFont typeface="Wingdings"/>
                        <a:buChar char="q"/>
                      </a:pPr>
                      <a:r>
                        <a:rPr lang="en-US" sz="1400" kern="1200" dirty="0">
                          <a:solidFill>
                            <a:srgbClr val="505050"/>
                          </a:solidFill>
                          <a:latin typeface="Graphik Alt Regular" panose="020B0503030202060203" pitchFamily="34" charset="0"/>
                          <a:ea typeface="+mn-ea"/>
                          <a:cs typeface="+mn-cs"/>
                        </a:rPr>
                        <a:t>Fiberglass Insulation</a:t>
                      </a:r>
                    </a:p>
                    <a:p>
                      <a:pPr marL="285750" marR="0" lvl="1" indent="-285750" algn="l" defTabSz="932742" rtl="0" eaLnBrk="1" latinLnBrk="0" hangingPunct="1">
                        <a:lnSpc>
                          <a:spcPct val="100000"/>
                        </a:lnSpc>
                        <a:spcBef>
                          <a:spcPts val="0"/>
                        </a:spcBef>
                        <a:spcAft>
                          <a:spcPts val="0"/>
                        </a:spcAft>
                        <a:buFont typeface="Wingdings"/>
                        <a:buChar char="q"/>
                      </a:pPr>
                      <a:r>
                        <a:rPr lang="en-US" sz="1400" kern="1200" dirty="0">
                          <a:solidFill>
                            <a:srgbClr val="505050"/>
                          </a:solidFill>
                          <a:latin typeface="Graphik Alt Regular" panose="020B0503030202060203" pitchFamily="34" charset="0"/>
                          <a:ea typeface="+mn-ea"/>
                          <a:cs typeface="+mn-cs"/>
                          <a:hlinkClick r:id="rId4">
                            <a:extLst>
                              <a:ext uri="{A12FA001-AC4F-418D-AE19-62706E023703}">
                                <ahyp:hlinkClr xmlns:ahyp="http://schemas.microsoft.com/office/drawing/2018/hyperlinkcolor" val="tx"/>
                              </a:ext>
                            </a:extLst>
                          </a:hlinkClick>
                        </a:rPr>
                        <a:t>Furniture – Global Standards</a:t>
                      </a:r>
                      <a:r>
                        <a:rPr lang="en-US" sz="1400" kern="1200" dirty="0">
                          <a:solidFill>
                            <a:srgbClr val="505050"/>
                          </a:solidFill>
                          <a:latin typeface="Graphik Alt Regular" panose="020B0503030202060203" pitchFamily="34" charset="0"/>
                          <a:ea typeface="+mn-ea"/>
                          <a:cs typeface="+mn-cs"/>
                        </a:rPr>
                        <a:t>*</a:t>
                      </a:r>
                    </a:p>
                    <a:p>
                      <a:pPr marL="285750" marR="0" lvl="1" indent="-285750" algn="l">
                        <a:lnSpc>
                          <a:spcPct val="100000"/>
                        </a:lnSpc>
                        <a:spcBef>
                          <a:spcPts val="0"/>
                        </a:spcBef>
                        <a:spcAft>
                          <a:spcPts val="0"/>
                        </a:spcAft>
                        <a:buFont typeface="Wingdings"/>
                        <a:buChar char="q"/>
                      </a:pPr>
                      <a:endParaRPr lang="en-US" sz="1400" kern="1200" noProof="0" dirty="0">
                        <a:solidFill>
                          <a:srgbClr val="505050"/>
                        </a:solidFill>
                        <a:latin typeface="Graphik Alt Regular" panose="020B0503030202060203" pitchFamily="34" charset="0"/>
                        <a:ea typeface="+mn-ea"/>
                        <a:cs typeface="+mn-cs"/>
                      </a:endParaRPr>
                    </a:p>
                    <a:p>
                      <a:pPr marL="171450" marR="0" lvl="1" indent="-171450" algn="l">
                        <a:lnSpc>
                          <a:spcPct val="100000"/>
                        </a:lnSpc>
                        <a:spcBef>
                          <a:spcPts val="0"/>
                        </a:spcBef>
                        <a:spcAft>
                          <a:spcPts val="0"/>
                        </a:spcAft>
                        <a:buFont typeface="Wingdings" panose="05000000000000000000" pitchFamily="2" charset="2"/>
                        <a:buChar char="Ø"/>
                      </a:pPr>
                      <a:r>
                        <a:rPr kumimoji="0" lang="en-US" sz="1200" b="0" i="0" u="none" strike="noStrike" kern="1200" cap="none" spc="0" normalizeH="0" baseline="0" noProof="0" dirty="0">
                          <a:ln>
                            <a:noFill/>
                          </a:ln>
                          <a:solidFill>
                            <a:srgbClr val="D83B01"/>
                          </a:solidFill>
                          <a:effectLst/>
                          <a:uLnTx/>
                          <a:uFillTx/>
                          <a:latin typeface="Graphik Alt Regular" panose="020B0503030202060203" pitchFamily="34" charset="0"/>
                          <a:ea typeface="+mn-ea"/>
                          <a:cs typeface="+mn-cs"/>
                        </a:rPr>
                        <a:t>*</a:t>
                      </a:r>
                      <a:r>
                        <a:rPr kumimoji="0" lang="en-US" sz="1400" b="0" i="0" u="none" strike="noStrike" kern="1200" cap="none" spc="0" normalizeH="0" baseline="0" noProof="0" dirty="0">
                          <a:ln>
                            <a:noFill/>
                          </a:ln>
                          <a:solidFill>
                            <a:srgbClr val="D83B01"/>
                          </a:solidFill>
                          <a:effectLst/>
                          <a:uLnTx/>
                          <a:uFillTx/>
                          <a:latin typeface="Graphik Alt Regular" panose="020B0503030202060203" pitchFamily="34" charset="0"/>
                          <a:ea typeface="+mn-ea"/>
                          <a:cs typeface="+mn-cs"/>
                        </a:rPr>
                        <a:t>Note: Ancillary Furniture is recommended to meet </a:t>
                      </a:r>
                      <a:r>
                        <a:rPr kumimoji="0" lang="en-US" sz="1400" b="0" i="0" u="none" strike="noStrike" kern="1200" cap="none" spc="0" normalizeH="0" baseline="0" noProof="0" dirty="0" err="1">
                          <a:ln>
                            <a:noFill/>
                          </a:ln>
                          <a:solidFill>
                            <a:srgbClr val="D83B01"/>
                          </a:solidFill>
                          <a:effectLst/>
                          <a:uLnTx/>
                          <a:uFillTx/>
                          <a:latin typeface="Graphik Alt Regular" panose="020B0503030202060203" pitchFamily="34" charset="0"/>
                          <a:ea typeface="+mn-ea"/>
                          <a:cs typeface="+mn-cs"/>
                        </a:rPr>
                        <a:t>GreenGuard</a:t>
                      </a:r>
                      <a:r>
                        <a:rPr kumimoji="0" lang="en-US" sz="1400" b="0" i="0" u="none" strike="noStrike" kern="1200" cap="none" spc="0" normalizeH="0" baseline="0" noProof="0" dirty="0">
                          <a:ln>
                            <a:noFill/>
                          </a:ln>
                          <a:solidFill>
                            <a:srgbClr val="D83B01"/>
                          </a:solidFill>
                          <a:effectLst/>
                          <a:uLnTx/>
                          <a:uFillTx/>
                          <a:latin typeface="Graphik Alt Regular" panose="020B0503030202060203" pitchFamily="34" charset="0"/>
                          <a:ea typeface="+mn-ea"/>
                          <a:cs typeface="+mn-cs"/>
                        </a:rPr>
                        <a:t> Gold Certification.</a:t>
                      </a:r>
                      <a:endParaRPr kumimoji="0" lang="en-US" sz="1400" b="0" i="0" u="none" strike="noStrike" kern="1200" cap="none" spc="0" normalizeH="0" baseline="0" dirty="0">
                        <a:ln>
                          <a:noFill/>
                        </a:ln>
                        <a:solidFill>
                          <a:srgbClr val="D83B01"/>
                        </a:solidFill>
                        <a:effectLst/>
                        <a:uLnTx/>
                        <a:uFillTx/>
                        <a:latin typeface="Graphik Alt Regular" panose="020B0503030202060203" pitchFamily="34" charset="0"/>
                        <a:ea typeface="+mn-ea"/>
                        <a:cs typeface="+mn-cs"/>
                      </a:endParaRPr>
                    </a:p>
                    <a:p>
                      <a:pPr marL="285750" marR="0" lvl="1" indent="-285750" algn="l">
                        <a:lnSpc>
                          <a:spcPct val="100000"/>
                        </a:lnSpc>
                        <a:spcBef>
                          <a:spcPts val="0"/>
                        </a:spcBef>
                        <a:spcAft>
                          <a:spcPts val="0"/>
                        </a:spcAft>
                        <a:buFont typeface="Wingdings"/>
                        <a:buChar char="q"/>
                      </a:pPr>
                      <a:endParaRPr lang="en-US" sz="1400" kern="1200" dirty="0">
                        <a:solidFill>
                          <a:srgbClr val="505050"/>
                        </a:solidFill>
                        <a:latin typeface="Graphik Alt Regular" panose="020B0503030202060203" pitchFamily="34" charset="0"/>
                        <a:ea typeface="+mn-ea"/>
                        <a:cs typeface="+mn-cs"/>
                      </a:endParaRPr>
                    </a:p>
                    <a:p>
                      <a:pPr marL="285750" marR="0" lvl="1" indent="-285750" algn="l">
                        <a:lnSpc>
                          <a:spcPct val="100000"/>
                        </a:lnSpc>
                        <a:spcBef>
                          <a:spcPts val="0"/>
                        </a:spcBef>
                        <a:spcAft>
                          <a:spcPts val="0"/>
                        </a:spcAft>
                        <a:buFont typeface="Wingdings"/>
                        <a:buChar char="q"/>
                      </a:pPr>
                      <a:endParaRPr lang="en-US" sz="1400" kern="1200" dirty="0">
                        <a:solidFill>
                          <a:srgbClr val="505050"/>
                        </a:solidFill>
                        <a:latin typeface="Graphik Alt Regular" panose="020B0503030202060203" pitchFamily="34" charset="0"/>
                        <a:ea typeface="+mn-ea"/>
                        <a:cs typeface="+mn-cs"/>
                      </a:endParaRP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79582175"/>
                  </a:ext>
                </a:extLst>
              </a:tr>
            </a:tbl>
          </a:graphicData>
        </a:graphic>
      </p:graphicFrame>
      <p:cxnSp>
        <p:nvCxnSpPr>
          <p:cNvPr id="9" name="Straight Connector 8">
            <a:extLst>
              <a:ext uri="{FF2B5EF4-FFF2-40B4-BE49-F238E27FC236}">
                <a16:creationId xmlns:a16="http://schemas.microsoft.com/office/drawing/2014/main" id="{4CF385CE-9012-48D8-8731-1D29BA2753CE}"/>
              </a:ext>
            </a:extLst>
          </p:cNvPr>
          <p:cNvCxnSpPr>
            <a:cxnSpLocks/>
          </p:cNvCxnSpPr>
          <p:nvPr/>
        </p:nvCxnSpPr>
        <p:spPr>
          <a:xfrm>
            <a:off x="1539174" y="1486746"/>
            <a:ext cx="0" cy="4077266"/>
          </a:xfrm>
          <a:prstGeom prst="line">
            <a:avLst/>
          </a:prstGeom>
          <a:ln w="19050">
            <a:solidFill>
              <a:srgbClr val="D83B01"/>
            </a:solidFill>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19258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3D65D5-3558-4E60-83E3-31583BD31249}"/>
              </a:ext>
            </a:extLst>
          </p:cNvPr>
          <p:cNvSpPr>
            <a:spLocks noGrp="1"/>
          </p:cNvSpPr>
          <p:nvPr>
            <p:ph type="title"/>
          </p:nvPr>
        </p:nvSpPr>
        <p:spPr>
          <a:xfrm>
            <a:off x="838200" y="0"/>
            <a:ext cx="10515600" cy="1325563"/>
          </a:xfrm>
        </p:spPr>
        <p:txBody>
          <a:bodyPr/>
          <a:lstStyle/>
          <a:p>
            <a:r>
              <a:rPr lang="en-US" dirty="0">
                <a:solidFill>
                  <a:schemeClr val="bg1"/>
                </a:solidFill>
                <a:latin typeface="Graphik Alt Regular" panose="020B0503030202060203" pitchFamily="34" charset="0"/>
                <a:cs typeface="Segoe UI"/>
              </a:rPr>
              <a:t>Materials, Level 1 (Health)</a:t>
            </a:r>
            <a:endParaRPr lang="en-US" dirty="0">
              <a:solidFill>
                <a:schemeClr val="bg1"/>
              </a:solidFill>
              <a:latin typeface="Graphik Alt Regular" panose="020B0503030202060203" pitchFamily="34" charset="0"/>
            </a:endParaRPr>
          </a:p>
        </p:txBody>
      </p:sp>
      <p:graphicFrame>
        <p:nvGraphicFramePr>
          <p:cNvPr id="6" name="Table 5">
            <a:extLst>
              <a:ext uri="{FF2B5EF4-FFF2-40B4-BE49-F238E27FC236}">
                <a16:creationId xmlns:a16="http://schemas.microsoft.com/office/drawing/2014/main" id="{E5F93996-C300-410E-978C-4F3CC1E16F77}"/>
              </a:ext>
            </a:extLst>
          </p:cNvPr>
          <p:cNvGraphicFramePr>
            <a:graphicFrameLocks noGrp="1"/>
          </p:cNvGraphicFramePr>
          <p:nvPr>
            <p:extLst>
              <p:ext uri="{D42A27DB-BD31-4B8C-83A1-F6EECF244321}">
                <p14:modId xmlns:p14="http://schemas.microsoft.com/office/powerpoint/2010/main" val="495165594"/>
              </p:ext>
            </p:extLst>
          </p:nvPr>
        </p:nvGraphicFramePr>
        <p:xfrm>
          <a:off x="269240" y="1486747"/>
          <a:ext cx="10383585" cy="3341867"/>
        </p:xfrm>
        <a:graphic>
          <a:graphicData uri="http://schemas.openxmlformats.org/drawingml/2006/table">
            <a:tbl>
              <a:tblPr firstRow="1" bandRow="1">
                <a:tableStyleId>{2D5ABB26-0587-4C30-8999-92F81FD0307C}</a:tableStyleId>
              </a:tblPr>
              <a:tblGrid>
                <a:gridCol w="1535781">
                  <a:extLst>
                    <a:ext uri="{9D8B030D-6E8A-4147-A177-3AD203B41FA5}">
                      <a16:colId xmlns:a16="http://schemas.microsoft.com/office/drawing/2014/main" val="4036719986"/>
                    </a:ext>
                  </a:extLst>
                </a:gridCol>
                <a:gridCol w="1638167">
                  <a:extLst>
                    <a:ext uri="{9D8B030D-6E8A-4147-A177-3AD203B41FA5}">
                      <a16:colId xmlns:a16="http://schemas.microsoft.com/office/drawing/2014/main" val="977009388"/>
                    </a:ext>
                  </a:extLst>
                </a:gridCol>
                <a:gridCol w="7209637">
                  <a:extLst>
                    <a:ext uri="{9D8B030D-6E8A-4147-A177-3AD203B41FA5}">
                      <a16:colId xmlns:a16="http://schemas.microsoft.com/office/drawing/2014/main" val="3444026020"/>
                    </a:ext>
                  </a:extLst>
                </a:gridCol>
              </a:tblGrid>
              <a:tr h="1344637">
                <a:tc>
                  <a:txBody>
                    <a:bodyPr/>
                    <a:lstStyle/>
                    <a:p>
                      <a:pPr marL="0" marR="0" lvl="0" indent="0" algn="l" rtl="0" eaLnBrk="1" fontAlgn="auto" latinLnBrk="0" hangingPunct="1">
                        <a:lnSpc>
                          <a:spcPct val="90000"/>
                        </a:lnSpc>
                        <a:spcBef>
                          <a:spcPct val="20000"/>
                        </a:spcBef>
                        <a:spcAft>
                          <a:spcPts val="0"/>
                        </a:spcAft>
                        <a:buClrTx/>
                        <a:buSzPct val="90000"/>
                        <a:buFont typeface="Arial" pitchFamily="34" charset="0"/>
                        <a:buNone/>
                      </a:pPr>
                      <a:r>
                        <a:rPr lang="en-US" sz="2700" b="0" i="0" u="none" strike="noStrike" kern="1200" cap="none" spc="0" normalizeH="0" baseline="0" noProof="0">
                          <a:ln>
                            <a:noFill/>
                          </a:ln>
                          <a:solidFill>
                            <a:srgbClr val="D83B01"/>
                          </a:solidFill>
                          <a:effectLst/>
                          <a:uLnTx/>
                          <a:uFillTx/>
                          <a:latin typeface="Graphik Alt Regular" panose="020B0503030202060203" pitchFamily="34" charset="0"/>
                          <a:ea typeface="+mn-ea"/>
                          <a:cs typeface="+mn-cs"/>
                        </a:rPr>
                        <a:t>Level</a:t>
                      </a:r>
                      <a:r>
                        <a:rPr kumimoji="0" lang="en-US" sz="2700" b="0" i="0" u="none" strike="noStrike" kern="1200" cap="none" spc="0" normalizeH="0" baseline="0" noProof="0">
                          <a:ln>
                            <a:noFill/>
                          </a:ln>
                          <a:solidFill>
                            <a:srgbClr val="D83B01"/>
                          </a:solidFill>
                          <a:effectLst/>
                          <a:uLnTx/>
                          <a:uFillTx/>
                          <a:latin typeface="Graphik Alt Regular" panose="020B0503030202060203" pitchFamily="34" charset="0"/>
                          <a:ea typeface="+mn-ea"/>
                          <a:cs typeface="+mn-cs"/>
                        </a:rPr>
                        <a:t> 1</a:t>
                      </a:r>
                      <a:r>
                        <a:rPr lang="en-US" sz="2700" b="0" i="0" u="none" strike="noStrike" kern="1200" cap="none" spc="0" normalizeH="0" baseline="0" noProof="0">
                          <a:ln>
                            <a:noFill/>
                          </a:ln>
                          <a:solidFill>
                            <a:srgbClr val="D83B01"/>
                          </a:solidFill>
                          <a:effectLst/>
                          <a:uLnTx/>
                          <a:uFillTx/>
                          <a:latin typeface="Graphik Alt Regular" panose="020B0503030202060203" pitchFamily="34" charset="0"/>
                          <a:ea typeface="+mn-ea"/>
                          <a:cs typeface="+mn-cs"/>
                        </a:rPr>
                        <a:t> </a:t>
                      </a:r>
                      <a:endParaRPr kumimoji="0" lang="en-US" sz="2700" b="0" i="0" u="none" strike="noStrike" kern="1200" cap="none" spc="0" normalizeH="0" baseline="0" noProof="0">
                        <a:ln>
                          <a:noFill/>
                        </a:ln>
                        <a:solidFill>
                          <a:srgbClr val="D83B01"/>
                        </a:solidFill>
                        <a:effectLst/>
                        <a:uLnTx/>
                        <a:uFillTx/>
                        <a:latin typeface="Graphik Alt Regular" panose="020B0503030202060203" pitchFamily="34" charset="0"/>
                        <a:ea typeface="+mn-ea"/>
                        <a:cs typeface="+mn-cs"/>
                      </a:endParaRPr>
                    </a:p>
                    <a:p>
                      <a:pPr marL="0" lvl="1" indent="0">
                        <a:buFont typeface="Arial" pitchFamily="34" charset="0"/>
                        <a:buNone/>
                      </a:pPr>
                      <a:r>
                        <a:rPr kumimoji="0" lang="en-US" sz="1200" b="0" i="0" u="none" strike="noStrike" kern="1200" cap="none" spc="0" normalizeH="0" baseline="0">
                          <a:ln>
                            <a:noFill/>
                          </a:ln>
                          <a:solidFill>
                            <a:srgbClr val="D83B01"/>
                          </a:solidFill>
                          <a:effectLst/>
                          <a:uLnTx/>
                          <a:uFillTx/>
                          <a:latin typeface="Graphik Alt Regular" panose="020B0503030202060203" pitchFamily="34" charset="0"/>
                          <a:ea typeface="+mn-ea"/>
                          <a:cs typeface="+mn-cs"/>
                        </a:rPr>
                        <a:t>Minimum Requirements</a:t>
                      </a:r>
                    </a:p>
                    <a:p>
                      <a:pPr marL="0" lvl="1" indent="0">
                        <a:buFont typeface="Arial" pitchFamily="34" charset="0"/>
                        <a:buNone/>
                      </a:pPr>
                      <a:endParaRPr kumimoji="0" lang="en-US" sz="1200" b="0" i="0" u="none" strike="noStrike" kern="1200" cap="none" spc="0" normalizeH="0" baseline="0">
                        <a:ln>
                          <a:noFill/>
                        </a:ln>
                        <a:solidFill>
                          <a:schemeClr val="accent3"/>
                        </a:solidFill>
                        <a:effectLst/>
                        <a:uLnTx/>
                        <a:uFillTx/>
                        <a:latin typeface="Graphik Alt Regular" panose="020B0503030202060203" pitchFamily="34" charset="0"/>
                        <a:ea typeface="+mn-ea"/>
                        <a:cs typeface="+mn-cs"/>
                      </a:endParaRP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32742" rtl="0" eaLnBrk="1" latinLnBrk="0" hangingPunct="1">
                        <a:lnSpc>
                          <a:spcPct val="100000"/>
                        </a:lnSpc>
                        <a:spcBef>
                          <a:spcPts val="0"/>
                        </a:spcBef>
                        <a:spcAft>
                          <a:spcPts val="0"/>
                        </a:spcAft>
                        <a:buNone/>
                      </a:pPr>
                      <a:r>
                        <a:rPr lang="en-US" sz="1400" kern="1200" noProof="0" dirty="0">
                          <a:solidFill>
                            <a:srgbClr val="505050"/>
                          </a:solidFill>
                          <a:latin typeface="Graphik Alt Regular" panose="020B0503030202060203" pitchFamily="34" charset="0"/>
                          <a:ea typeface="+mn-ea"/>
                          <a:cs typeface="+mn-cs"/>
                        </a:rPr>
                        <a:t>Wood Floors</a:t>
                      </a:r>
                      <a:endParaRPr lang="en-US" sz="1400" kern="1200" dirty="0">
                        <a:solidFill>
                          <a:srgbClr val="505050"/>
                        </a:solidFill>
                        <a:latin typeface="Graphik Alt Regular" panose="020B0503030202060203" pitchFamily="34" charset="0"/>
                        <a:ea typeface="+mn-ea"/>
                        <a:cs typeface="+mn-cs"/>
                      </a:endParaRP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marR="0" lvl="1" indent="-285750" algn="l">
                        <a:lnSpc>
                          <a:spcPct val="100000"/>
                        </a:lnSpc>
                        <a:spcBef>
                          <a:spcPts val="0"/>
                        </a:spcBef>
                        <a:spcAft>
                          <a:spcPts val="0"/>
                        </a:spcAft>
                        <a:buFont typeface="Wingdings,Sans-Serif" panose="05000000000000000000" pitchFamily="2" charset="2"/>
                        <a:buChar char="q"/>
                      </a:pPr>
                      <a:r>
                        <a:rPr lang="en-US" sz="1400" kern="1200" noProof="0" dirty="0">
                          <a:solidFill>
                            <a:srgbClr val="505050"/>
                          </a:solidFill>
                          <a:latin typeface="Graphik Alt Regular" panose="020B0503030202060203" pitchFamily="34" charset="0"/>
                          <a:ea typeface="+mn-ea"/>
                          <a:cs typeface="+mn-cs"/>
                        </a:rPr>
                        <a:t>All wood floors shall contain no added formaldehyde (NAF) and ultra-low emitting formaldehyde-based resins (ULEF).</a:t>
                      </a:r>
                      <a:endParaRPr lang="en-US" sz="1400" kern="1200" dirty="0">
                        <a:solidFill>
                          <a:srgbClr val="505050"/>
                        </a:solidFill>
                        <a:latin typeface="Graphik Alt Regular" panose="020B0503030202060203" pitchFamily="34" charset="0"/>
                        <a:ea typeface="+mn-ea"/>
                        <a:cs typeface="+mn-cs"/>
                      </a:endParaRPr>
                    </a:p>
                    <a:p>
                      <a:pPr marL="285750" marR="0" lvl="1" indent="-285750" algn="l">
                        <a:lnSpc>
                          <a:spcPct val="100000"/>
                        </a:lnSpc>
                        <a:spcBef>
                          <a:spcPts val="0"/>
                        </a:spcBef>
                        <a:spcAft>
                          <a:spcPts val="0"/>
                        </a:spcAft>
                        <a:buFont typeface="Wingdings,Sans-Serif" panose="05000000000000000000" pitchFamily="2" charset="2"/>
                        <a:buChar char="q"/>
                      </a:pPr>
                      <a:r>
                        <a:rPr lang="en-US" sz="1400" kern="1200" noProof="0" dirty="0">
                          <a:solidFill>
                            <a:srgbClr val="505050"/>
                          </a:solidFill>
                          <a:latin typeface="Graphik Alt Regular" panose="020B0503030202060203" pitchFamily="34" charset="0"/>
                          <a:ea typeface="+mn-ea"/>
                          <a:cs typeface="+mn-cs"/>
                        </a:rPr>
                        <a:t>This shall be documented by a letter of confirmation from the manufacturer.</a:t>
                      </a:r>
                    </a:p>
                    <a:p>
                      <a:pPr marL="0" marR="0" lvl="1" indent="0" algn="l">
                        <a:lnSpc>
                          <a:spcPct val="100000"/>
                        </a:lnSpc>
                        <a:spcBef>
                          <a:spcPts val="0"/>
                        </a:spcBef>
                        <a:spcAft>
                          <a:spcPts val="0"/>
                        </a:spcAft>
                        <a:buFont typeface="Wingdings,Sans-Serif" panose="05000000000000000000" pitchFamily="2" charset="2"/>
                        <a:buNone/>
                      </a:pPr>
                      <a:endParaRPr lang="en-US" sz="1400" b="0" i="0" u="none" strike="noStrike" kern="1200" dirty="0">
                        <a:solidFill>
                          <a:schemeClr val="bg1"/>
                        </a:solidFill>
                        <a:latin typeface="Graphik Alt Regular" panose="020B0503030202060203" pitchFamily="34" charset="0"/>
                        <a:ea typeface="+mn-ea"/>
                        <a:cs typeface="+mn-cs"/>
                      </a:endParaRPr>
                    </a:p>
                    <a:p>
                      <a:pPr marL="171450" marR="0" lvl="1" indent="-171450" algn="l" defTabSz="932742" rtl="0" eaLnBrk="1" latinLnBrk="0" hangingPunct="1">
                        <a:lnSpc>
                          <a:spcPct val="100000"/>
                        </a:lnSpc>
                        <a:spcBef>
                          <a:spcPts val="0"/>
                        </a:spcBef>
                        <a:spcAft>
                          <a:spcPts val="0"/>
                        </a:spcAft>
                        <a:buFont typeface="Wingdings" panose="05000000000000000000" pitchFamily="2" charset="2"/>
                        <a:buChar char="Ø"/>
                      </a:pPr>
                      <a:r>
                        <a:rPr kumimoji="0" lang="en-US" sz="1400" b="0" i="0" u="none" strike="noStrike" kern="1200" cap="none" spc="0" normalizeH="0" baseline="0" dirty="0">
                          <a:ln>
                            <a:noFill/>
                          </a:ln>
                          <a:solidFill>
                            <a:srgbClr val="D83B01"/>
                          </a:solidFill>
                          <a:effectLst/>
                          <a:uLnTx/>
                          <a:uFillTx/>
                          <a:latin typeface="Graphik Alt Regular" panose="020B0503030202060203" pitchFamily="34" charset="0"/>
                          <a:ea typeface="+mn-ea"/>
                          <a:cs typeface="+mn-cs"/>
                        </a:rPr>
                        <a:t>*Note: For laminate or engineered wood, see the requirement for Resilient Flooring</a:t>
                      </a: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79582175"/>
                  </a:ext>
                </a:extLst>
              </a:tr>
              <a:tr h="836594">
                <a:tc>
                  <a:txBody>
                    <a:bodyPr/>
                    <a:lstStyle/>
                    <a:p>
                      <a:pPr marL="0" lvl="1" indent="0">
                        <a:buFont typeface="Arial" pitchFamily="34" charset="0"/>
                        <a:buNone/>
                      </a:pPr>
                      <a:endParaRPr kumimoji="0" lang="en-US" sz="1200" b="0" i="0" u="none" strike="noStrike" kern="1200" cap="none" spc="0" normalizeH="0" baseline="0">
                        <a:ln>
                          <a:noFill/>
                        </a:ln>
                        <a:solidFill>
                          <a:schemeClr val="accent3"/>
                        </a:solidFill>
                        <a:effectLst/>
                        <a:uLnTx/>
                        <a:uFillTx/>
                        <a:latin typeface="Graphik Alt Regular" panose="020B0503030202060203" pitchFamily="34" charset="0"/>
                        <a:ea typeface="+mn-ea"/>
                        <a:cs typeface="+mn-cs"/>
                      </a:endParaRP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a:lnSpc>
                          <a:spcPct val="100000"/>
                        </a:lnSpc>
                        <a:spcBef>
                          <a:spcPts val="0"/>
                        </a:spcBef>
                        <a:spcAft>
                          <a:spcPts val="0"/>
                        </a:spcAft>
                        <a:buNone/>
                      </a:pPr>
                      <a:r>
                        <a:rPr lang="en-US" sz="1400" kern="1200" noProof="0">
                          <a:solidFill>
                            <a:srgbClr val="505050"/>
                          </a:solidFill>
                          <a:latin typeface="Graphik Alt Regular" panose="020B0503030202060203" pitchFamily="34" charset="0"/>
                          <a:ea typeface="+mn-ea"/>
                          <a:cs typeface="+mn-cs"/>
                        </a:rPr>
                        <a:t>Millwork</a:t>
                      </a:r>
                      <a:endParaRPr lang="en-US" sz="1400" kern="1200">
                        <a:solidFill>
                          <a:srgbClr val="505050"/>
                        </a:solidFill>
                        <a:latin typeface="Graphik Alt Regular" panose="020B0503030202060203" pitchFamily="34" charset="0"/>
                        <a:ea typeface="+mn-ea"/>
                        <a:cs typeface="+mn-cs"/>
                      </a:endParaRP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265" marR="0" lvl="1" indent="-342900" algn="l">
                        <a:lnSpc>
                          <a:spcPct val="100000"/>
                        </a:lnSpc>
                        <a:spcBef>
                          <a:spcPts val="0"/>
                        </a:spcBef>
                        <a:spcAft>
                          <a:spcPts val="0"/>
                        </a:spcAft>
                        <a:buFont typeface="Wingdings,Sans-Serif" panose="05000000000000000000" pitchFamily="2" charset="2"/>
                        <a:buChar char="q"/>
                      </a:pPr>
                      <a:r>
                        <a:rPr lang="en-US" sz="1400" kern="1200" noProof="0">
                          <a:solidFill>
                            <a:srgbClr val="505050"/>
                          </a:solidFill>
                          <a:latin typeface="Graphik Alt Regular" panose="020B0503030202060203" pitchFamily="34" charset="0"/>
                          <a:ea typeface="+mn-ea"/>
                          <a:cs typeface="+mn-cs"/>
                        </a:rPr>
                        <a:t>Except reclaimed wood, all millwork shall contain no added urea formaldehyde (NAUF). This shall be documented by a letter  of confirmation from the manufacturer.</a:t>
                      </a:r>
                      <a:endParaRPr lang="en-US" sz="1400" kern="1200">
                        <a:solidFill>
                          <a:srgbClr val="505050"/>
                        </a:solidFill>
                        <a:latin typeface="Graphik Alt Regular" panose="020B0503030202060203" pitchFamily="34" charset="0"/>
                        <a:ea typeface="+mn-ea"/>
                        <a:cs typeface="+mn-cs"/>
                      </a:endParaRP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87227559"/>
                  </a:ext>
                </a:extLst>
              </a:tr>
              <a:tr h="1135471">
                <a:tc>
                  <a:txBody>
                    <a:bodyPr/>
                    <a:lstStyle/>
                    <a:p>
                      <a:pPr marL="0" lvl="1" indent="0">
                        <a:buFont typeface="Arial" pitchFamily="34" charset="0"/>
                        <a:buNone/>
                      </a:pPr>
                      <a:endParaRPr kumimoji="0" lang="en-US" sz="1200" b="0" i="0" u="none" strike="noStrike" kern="1200" cap="none" spc="0" normalizeH="0" baseline="0">
                        <a:ln>
                          <a:noFill/>
                        </a:ln>
                        <a:solidFill>
                          <a:schemeClr val="accent3"/>
                        </a:solidFill>
                        <a:effectLst/>
                        <a:uLnTx/>
                        <a:uFillTx/>
                        <a:latin typeface="Graphik Alt Regular" panose="020B0503030202060203" pitchFamily="34" charset="0"/>
                        <a:ea typeface="+mn-ea"/>
                        <a:cs typeface="+mn-cs"/>
                      </a:endParaRP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rtl="0">
                        <a:lnSpc>
                          <a:spcPct val="100000"/>
                        </a:lnSpc>
                        <a:spcBef>
                          <a:spcPts val="0"/>
                        </a:spcBef>
                        <a:spcAft>
                          <a:spcPts val="0"/>
                        </a:spcAft>
                        <a:buFontTx/>
                        <a:buNone/>
                      </a:pPr>
                      <a:r>
                        <a:rPr lang="en-US" sz="1400" kern="1200">
                          <a:solidFill>
                            <a:srgbClr val="505050"/>
                          </a:solidFill>
                          <a:latin typeface="Graphik Alt Regular" panose="020B0503030202060203" pitchFamily="34" charset="0"/>
                          <a:ea typeface="+mn-ea"/>
                          <a:cs typeface="+mn-cs"/>
                        </a:rPr>
                        <a:t>Composite Wood</a:t>
                      </a: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marR="0" lvl="1" indent="-285750" algn="l" rtl="0">
                        <a:lnSpc>
                          <a:spcPct val="100000"/>
                        </a:lnSpc>
                        <a:spcBef>
                          <a:spcPts val="0"/>
                        </a:spcBef>
                        <a:spcAft>
                          <a:spcPts val="0"/>
                        </a:spcAft>
                        <a:buFont typeface="Wingdings" panose="05000000000000000000" pitchFamily="2" charset="2"/>
                        <a:buChar char="q"/>
                      </a:pPr>
                      <a:r>
                        <a:rPr lang="en-US" sz="1400" kern="1200" dirty="0">
                          <a:solidFill>
                            <a:srgbClr val="505050"/>
                          </a:solidFill>
                          <a:latin typeface="Graphik Alt Regular" panose="020B0503030202060203" pitchFamily="34" charset="0"/>
                          <a:ea typeface="+mn-ea"/>
                          <a:cs typeface="+mn-cs"/>
                        </a:rPr>
                        <a:t>All composite wood products, including hardwood plywood, particle board, and medium density fiber board shall contain no added urea formaldehyde (NAUF). </a:t>
                      </a:r>
                    </a:p>
                    <a:p>
                      <a:pPr marL="285750" marR="0" lvl="1" indent="-285750" algn="l">
                        <a:lnSpc>
                          <a:spcPct val="100000"/>
                        </a:lnSpc>
                        <a:spcBef>
                          <a:spcPts val="0"/>
                        </a:spcBef>
                        <a:spcAft>
                          <a:spcPts val="0"/>
                        </a:spcAft>
                        <a:buFont typeface="Wingdings" panose="05000000000000000000" pitchFamily="2" charset="2"/>
                        <a:buChar char="q"/>
                      </a:pPr>
                      <a:r>
                        <a:rPr lang="en-US" sz="1400" kern="1200" dirty="0">
                          <a:solidFill>
                            <a:srgbClr val="505050"/>
                          </a:solidFill>
                          <a:latin typeface="Graphik Alt Regular" panose="020B0503030202060203" pitchFamily="34" charset="0"/>
                          <a:ea typeface="+mn-ea"/>
                          <a:cs typeface="+mn-cs"/>
                        </a:rPr>
                        <a:t>This shall be documented by a letter of confirmation from the manufacturer. </a:t>
                      </a: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80291721"/>
                  </a:ext>
                </a:extLst>
              </a:tr>
            </a:tbl>
          </a:graphicData>
        </a:graphic>
      </p:graphicFrame>
      <p:cxnSp>
        <p:nvCxnSpPr>
          <p:cNvPr id="9" name="Straight Connector 8">
            <a:extLst>
              <a:ext uri="{FF2B5EF4-FFF2-40B4-BE49-F238E27FC236}">
                <a16:creationId xmlns:a16="http://schemas.microsoft.com/office/drawing/2014/main" id="{4CF385CE-9012-48D8-8731-1D29BA2753CE}"/>
              </a:ext>
            </a:extLst>
          </p:cNvPr>
          <p:cNvCxnSpPr>
            <a:cxnSpLocks/>
          </p:cNvCxnSpPr>
          <p:nvPr/>
        </p:nvCxnSpPr>
        <p:spPr>
          <a:xfrm>
            <a:off x="1539174" y="1486747"/>
            <a:ext cx="0" cy="1385663"/>
          </a:xfrm>
          <a:prstGeom prst="line">
            <a:avLst/>
          </a:prstGeom>
          <a:ln w="19050">
            <a:solidFill>
              <a:srgbClr val="D83B0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C770D72-8E3E-4FBB-8CAD-2047745AD99D}"/>
              </a:ext>
            </a:extLst>
          </p:cNvPr>
          <p:cNvCxnSpPr>
            <a:cxnSpLocks/>
          </p:cNvCxnSpPr>
          <p:nvPr/>
        </p:nvCxnSpPr>
        <p:spPr>
          <a:xfrm>
            <a:off x="1539174" y="3021496"/>
            <a:ext cx="0" cy="705678"/>
          </a:xfrm>
          <a:prstGeom prst="line">
            <a:avLst/>
          </a:prstGeom>
          <a:ln w="19050">
            <a:solidFill>
              <a:srgbClr val="D83B0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12F13031-F9EF-44F8-AB87-51C0201D0080}"/>
              </a:ext>
            </a:extLst>
          </p:cNvPr>
          <p:cNvSpPr txBox="1"/>
          <p:nvPr/>
        </p:nvSpPr>
        <p:spPr>
          <a:xfrm>
            <a:off x="59698" y="6449476"/>
            <a:ext cx="6053169" cy="410348"/>
          </a:xfrm>
          <a:prstGeom prst="rect">
            <a:avLst/>
          </a:prstGeom>
          <a:noFill/>
        </p:spPr>
        <p:txBody>
          <a:bodyPr wrap="square" lIns="179285" tIns="143428" rIns="179285" bIns="143428" rtlCol="0">
            <a:spAutoFit/>
          </a:bodyPr>
          <a:lstStyle/>
          <a:p>
            <a:r>
              <a:rPr lang="en-US" sz="784">
                <a:solidFill>
                  <a:srgbClr val="505050"/>
                </a:solidFill>
              </a:rPr>
              <a:t>1. Advantages of FSC. https://us.fsc.org/en-us/what-we-do/advantages-of-fsc</a:t>
            </a:r>
          </a:p>
        </p:txBody>
      </p:sp>
      <p:cxnSp>
        <p:nvCxnSpPr>
          <p:cNvPr id="16" name="Straight Connector 15">
            <a:extLst>
              <a:ext uri="{FF2B5EF4-FFF2-40B4-BE49-F238E27FC236}">
                <a16:creationId xmlns:a16="http://schemas.microsoft.com/office/drawing/2014/main" id="{7801D52D-5B7A-4806-9EA7-0E2F2F4906FE}"/>
              </a:ext>
            </a:extLst>
          </p:cNvPr>
          <p:cNvCxnSpPr>
            <a:cxnSpLocks/>
          </p:cNvCxnSpPr>
          <p:nvPr/>
        </p:nvCxnSpPr>
        <p:spPr>
          <a:xfrm>
            <a:off x="1539174" y="3901954"/>
            <a:ext cx="0" cy="1158083"/>
          </a:xfrm>
          <a:prstGeom prst="line">
            <a:avLst/>
          </a:prstGeom>
          <a:ln w="19050">
            <a:solidFill>
              <a:srgbClr val="D83B01"/>
            </a:solidFill>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40802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3D65D5-3558-4E60-83E3-31583BD31249}"/>
              </a:ext>
            </a:extLst>
          </p:cNvPr>
          <p:cNvSpPr>
            <a:spLocks noGrp="1"/>
          </p:cNvSpPr>
          <p:nvPr>
            <p:ph type="title"/>
          </p:nvPr>
        </p:nvSpPr>
        <p:spPr>
          <a:xfrm>
            <a:off x="838200" y="35450"/>
            <a:ext cx="10515600" cy="1325563"/>
          </a:xfrm>
        </p:spPr>
        <p:txBody>
          <a:bodyPr/>
          <a:lstStyle/>
          <a:p>
            <a:r>
              <a:rPr lang="en-US" dirty="0">
                <a:solidFill>
                  <a:schemeClr val="bg1"/>
                </a:solidFill>
                <a:latin typeface="Graphik Alt Regular" panose="020B0503030202060203" pitchFamily="34" charset="0"/>
                <a:cs typeface="Segoe UI"/>
              </a:rPr>
              <a:t>Materials, Level 2 (Leadership)</a:t>
            </a:r>
            <a:endParaRPr lang="en-US" dirty="0">
              <a:solidFill>
                <a:schemeClr val="bg1"/>
              </a:solidFill>
              <a:latin typeface="Graphik Alt Regular" panose="020B0503030202060203" pitchFamily="34" charset="0"/>
            </a:endParaRPr>
          </a:p>
        </p:txBody>
      </p:sp>
      <p:graphicFrame>
        <p:nvGraphicFramePr>
          <p:cNvPr id="6" name="Table 5">
            <a:extLst>
              <a:ext uri="{FF2B5EF4-FFF2-40B4-BE49-F238E27FC236}">
                <a16:creationId xmlns:a16="http://schemas.microsoft.com/office/drawing/2014/main" id="{E5F93996-C300-410E-978C-4F3CC1E16F77}"/>
              </a:ext>
            </a:extLst>
          </p:cNvPr>
          <p:cNvGraphicFramePr>
            <a:graphicFrameLocks noGrp="1"/>
          </p:cNvGraphicFramePr>
          <p:nvPr>
            <p:extLst>
              <p:ext uri="{D42A27DB-BD31-4B8C-83A1-F6EECF244321}">
                <p14:modId xmlns:p14="http://schemas.microsoft.com/office/powerpoint/2010/main" val="3427843007"/>
              </p:ext>
            </p:extLst>
          </p:nvPr>
        </p:nvGraphicFramePr>
        <p:xfrm>
          <a:off x="239395" y="1333154"/>
          <a:ext cx="11713209" cy="5524846"/>
        </p:xfrm>
        <a:graphic>
          <a:graphicData uri="http://schemas.openxmlformats.org/drawingml/2006/table">
            <a:tbl>
              <a:tblPr firstRow="1" bandRow="1">
                <a:tableStyleId>{2D5ABB26-0587-4C30-8999-92F81FD0307C}</a:tableStyleId>
              </a:tblPr>
              <a:tblGrid>
                <a:gridCol w="1446854">
                  <a:extLst>
                    <a:ext uri="{9D8B030D-6E8A-4147-A177-3AD203B41FA5}">
                      <a16:colId xmlns:a16="http://schemas.microsoft.com/office/drawing/2014/main" val="4036719986"/>
                    </a:ext>
                  </a:extLst>
                </a:gridCol>
                <a:gridCol w="1543312">
                  <a:extLst>
                    <a:ext uri="{9D8B030D-6E8A-4147-A177-3AD203B41FA5}">
                      <a16:colId xmlns:a16="http://schemas.microsoft.com/office/drawing/2014/main" val="977009388"/>
                    </a:ext>
                  </a:extLst>
                </a:gridCol>
                <a:gridCol w="8723043">
                  <a:extLst>
                    <a:ext uri="{9D8B030D-6E8A-4147-A177-3AD203B41FA5}">
                      <a16:colId xmlns:a16="http://schemas.microsoft.com/office/drawing/2014/main" val="3444026020"/>
                    </a:ext>
                  </a:extLst>
                </a:gridCol>
              </a:tblGrid>
              <a:tr h="1135471">
                <a:tc>
                  <a:txBody>
                    <a:bodyPr/>
                    <a:lstStyle/>
                    <a:p>
                      <a:pPr marL="0" marR="0" lvl="0" indent="0" algn="l" rtl="0" eaLnBrk="1" fontAlgn="auto" latinLnBrk="0" hangingPunct="1">
                        <a:lnSpc>
                          <a:spcPct val="90000"/>
                        </a:lnSpc>
                        <a:spcBef>
                          <a:spcPct val="20000"/>
                        </a:spcBef>
                        <a:spcAft>
                          <a:spcPts val="0"/>
                        </a:spcAft>
                        <a:buClrTx/>
                        <a:buSzPct val="90000"/>
                        <a:buFont typeface="Arial" pitchFamily="34" charset="0"/>
                        <a:buNone/>
                      </a:pPr>
                      <a:r>
                        <a:rPr lang="en-US" sz="2700" b="0" i="0" u="none" strike="noStrike" kern="1200" cap="none" spc="0" normalizeH="0" baseline="0" noProof="0" dirty="0">
                          <a:ln>
                            <a:noFill/>
                          </a:ln>
                          <a:solidFill>
                            <a:srgbClr val="D83B01"/>
                          </a:solidFill>
                          <a:effectLst/>
                          <a:uLnTx/>
                          <a:uFillTx/>
                          <a:latin typeface="Graphik Alt Regular" panose="020B0503030202060203" pitchFamily="34" charset="0"/>
                          <a:ea typeface="+mn-ea"/>
                          <a:cs typeface="+mn-cs"/>
                        </a:rPr>
                        <a:t>Level</a:t>
                      </a:r>
                      <a:r>
                        <a:rPr kumimoji="0" lang="en-US" sz="2700" b="0" i="0" u="none" strike="noStrike" kern="1200" cap="none" spc="0" normalizeH="0" baseline="0" noProof="0" dirty="0">
                          <a:ln>
                            <a:noFill/>
                          </a:ln>
                          <a:solidFill>
                            <a:srgbClr val="D83B01"/>
                          </a:solidFill>
                          <a:effectLst/>
                          <a:uLnTx/>
                          <a:uFillTx/>
                          <a:latin typeface="Graphik Alt Regular" panose="020B0503030202060203" pitchFamily="34" charset="0"/>
                          <a:ea typeface="+mn-ea"/>
                          <a:cs typeface="+mn-cs"/>
                        </a:rPr>
                        <a:t> 2</a:t>
                      </a:r>
                    </a:p>
                    <a:p>
                      <a:pPr marL="0" lvl="1" indent="0">
                        <a:buFont typeface="Arial" pitchFamily="34" charset="0"/>
                        <a:buNone/>
                      </a:pPr>
                      <a:r>
                        <a:rPr kumimoji="0" lang="en-US" sz="1200" b="0" i="0" u="none" strike="noStrike" kern="1200" cap="none" spc="0" normalizeH="0" baseline="0" dirty="0">
                          <a:ln>
                            <a:noFill/>
                          </a:ln>
                          <a:solidFill>
                            <a:srgbClr val="D83B01"/>
                          </a:solidFill>
                          <a:effectLst/>
                          <a:uLnTx/>
                          <a:uFillTx/>
                          <a:latin typeface="Graphik Alt Regular" panose="020B0503030202060203" pitchFamily="34" charset="0"/>
                          <a:ea typeface="+mn-ea"/>
                          <a:cs typeface="+mn-cs"/>
                        </a:rPr>
                        <a:t>Minimum Requirements</a:t>
                      </a:r>
                    </a:p>
                    <a:p>
                      <a:pPr marL="0" lvl="1" indent="0">
                        <a:buFont typeface="Arial" pitchFamily="34" charset="0"/>
                        <a:buNone/>
                      </a:pPr>
                      <a:endParaRPr kumimoji="0" lang="en-US" sz="1200" b="0" i="0" u="none" strike="noStrike" kern="1200" cap="none" spc="0" normalizeH="0" baseline="0">
                        <a:ln>
                          <a:noFill/>
                        </a:ln>
                        <a:solidFill>
                          <a:schemeClr val="accent3"/>
                        </a:solidFill>
                        <a:effectLst/>
                        <a:uLnTx/>
                        <a:uFillTx/>
                        <a:latin typeface="Graphik Alt Regular" panose="020B0503030202060203" pitchFamily="34" charset="0"/>
                        <a:ea typeface="+mn-ea"/>
                        <a:cs typeface="+mn-cs"/>
                      </a:endParaRP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rtl="0" eaLnBrk="1" fontAlgn="auto" latinLnBrk="0" hangingPunct="1">
                        <a:lnSpc>
                          <a:spcPct val="100000"/>
                        </a:lnSpc>
                        <a:spcBef>
                          <a:spcPts val="0"/>
                        </a:spcBef>
                        <a:spcAft>
                          <a:spcPts val="0"/>
                        </a:spcAft>
                        <a:buFontTx/>
                        <a:buNone/>
                      </a:pPr>
                      <a:r>
                        <a:rPr lang="en-US" sz="1400" i="0" u="none" kern="1200" dirty="0">
                          <a:solidFill>
                            <a:srgbClr val="505050"/>
                          </a:solidFill>
                          <a:latin typeface="Graphik Alt Regular" panose="020B0503030202060203" pitchFamily="34" charset="0"/>
                          <a:ea typeface="+mn-ea"/>
                          <a:cs typeface="+mn-cs"/>
                        </a:rPr>
                        <a:t>Wood Floors and Millwork</a:t>
                      </a: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marR="0" lvl="1" indent="-285750" algn="l" rtl="0" eaLnBrk="1" fontAlgn="auto" latinLnBrk="0" hangingPunct="1">
                        <a:lnSpc>
                          <a:spcPct val="100000"/>
                        </a:lnSpc>
                        <a:spcBef>
                          <a:spcPts val="0"/>
                        </a:spcBef>
                        <a:spcAft>
                          <a:spcPts val="0"/>
                        </a:spcAft>
                        <a:buFont typeface="Wingdings" panose="05000000000000000000" pitchFamily="2" charset="2"/>
                        <a:buChar char="q"/>
                      </a:pPr>
                      <a:r>
                        <a:rPr lang="en-US" sz="1400" i="0" u="none" kern="1200" dirty="0">
                          <a:solidFill>
                            <a:srgbClr val="505050"/>
                          </a:solidFill>
                          <a:latin typeface="Graphik Alt Regular" panose="020B0503030202060203" pitchFamily="34" charset="0"/>
                          <a:ea typeface="+mn-ea"/>
                          <a:cs typeface="+mn-cs"/>
                        </a:rPr>
                        <a:t>All permanently installed wood shall be either reclaimed wood or certified by the Forest Stewardship Council (FSC).</a:t>
                      </a:r>
                    </a:p>
                    <a:p>
                      <a:pPr marL="635000" marR="0" lvl="2" indent="-285750" algn="l">
                        <a:lnSpc>
                          <a:spcPct val="100000"/>
                        </a:lnSpc>
                        <a:spcBef>
                          <a:spcPts val="0"/>
                        </a:spcBef>
                        <a:spcAft>
                          <a:spcPts val="0"/>
                        </a:spcAft>
                        <a:buFont typeface="Wingdings"/>
                        <a:buChar char="Ø"/>
                      </a:pPr>
                      <a:r>
                        <a:rPr lang="en-US" sz="1400" i="0" u="none" kern="1200" dirty="0">
                          <a:solidFill>
                            <a:schemeClr val="accent2"/>
                          </a:solidFill>
                          <a:latin typeface="Graphik Alt Regular" panose="020B0503030202060203" pitchFamily="34" charset="0"/>
                          <a:ea typeface="+mn-ea"/>
                          <a:cs typeface="+mn-cs"/>
                        </a:rPr>
                        <a:t>Small exceptions may be made if FSC-certified products are unavailable in some regions, but for all projects, at least 50% of permanently installed wood should comply with this requirement.</a:t>
                      </a: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79582175"/>
                  </a:ext>
                </a:extLst>
              </a:tr>
              <a:tr h="717140">
                <a:tc>
                  <a:txBody>
                    <a:bodyPr/>
                    <a:lstStyle/>
                    <a:p>
                      <a:pPr marL="0" lvl="1" indent="0">
                        <a:buNone/>
                      </a:pPr>
                      <a:endParaRPr lang="en-US" sz="1400" kern="1200" dirty="0">
                        <a:solidFill>
                          <a:srgbClr val="505050"/>
                        </a:solidFill>
                        <a:latin typeface="Graphik Alt Regular" panose="020B0503030202060203" pitchFamily="34" charset="0"/>
                        <a:ea typeface="+mn-ea"/>
                        <a:cs typeface="+mn-cs"/>
                      </a:endParaRP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lnSpc>
                          <a:spcPct val="100000"/>
                        </a:lnSpc>
                        <a:spcBef>
                          <a:spcPts val="0"/>
                        </a:spcBef>
                        <a:spcAft>
                          <a:spcPts val="0"/>
                        </a:spcAft>
                        <a:buNone/>
                      </a:pPr>
                      <a:r>
                        <a:rPr lang="en-US" sz="1400" kern="1200" noProof="0" dirty="0">
                          <a:solidFill>
                            <a:srgbClr val="505050"/>
                          </a:solidFill>
                          <a:latin typeface="Graphik Alt Regular" panose="020B0503030202060203" pitchFamily="34" charset="0"/>
                          <a:ea typeface="+mn-ea"/>
                          <a:cs typeface="+mn-cs"/>
                        </a:rPr>
                        <a:t>LEED BPDO – Sourcing of Raw Materials Credit</a:t>
                      </a: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lvl="1" indent="-285750" algn="l">
                        <a:lnSpc>
                          <a:spcPct val="100000"/>
                        </a:lnSpc>
                        <a:spcBef>
                          <a:spcPts val="0"/>
                        </a:spcBef>
                        <a:spcAft>
                          <a:spcPts val="0"/>
                        </a:spcAft>
                        <a:buFont typeface="Wingdings"/>
                        <a:buChar char="q"/>
                      </a:pPr>
                      <a:r>
                        <a:rPr lang="en-US" sz="1400" b="0" i="0" u="none" strike="noStrike" kern="1200" noProof="0" dirty="0">
                          <a:solidFill>
                            <a:srgbClr val="505050"/>
                          </a:solidFill>
                          <a:latin typeface="Graphik Alt Regular" panose="020B0503030202060203" pitchFamily="34" charset="0"/>
                        </a:rPr>
                        <a:t>Meet Opt</a:t>
                      </a:r>
                      <a:r>
                        <a:rPr lang="en-US" sz="1400" b="0" i="0" u="none" strike="noStrike" kern="1200" noProof="0" dirty="0">
                          <a:solidFill>
                            <a:srgbClr val="505050"/>
                          </a:solidFill>
                          <a:latin typeface="Graphik Alt Regular" panose="020B0503030202060203" pitchFamily="34" charset="0"/>
                          <a:ea typeface="+mn-ea"/>
                          <a:cs typeface="+mn-cs"/>
                        </a:rPr>
                        <a:t>ion 2 of the LEED "</a:t>
                      </a:r>
                      <a:r>
                        <a:rPr lang="en-US" sz="1400" b="0" i="0" u="none" strike="noStrike" kern="1200" noProof="0" dirty="0">
                          <a:solidFill>
                            <a:srgbClr val="505050"/>
                          </a:solidFill>
                          <a:latin typeface="Graphik Alt Regular" panose="020B0503030202060203" pitchFamily="34" charset="0"/>
                          <a:ea typeface="+mn-ea"/>
                          <a:cs typeface="+mn-cs"/>
                          <a:hlinkClick r:id="rId3">
                            <a:extLst>
                              <a:ext uri="{A12FA001-AC4F-418D-AE19-62706E023703}">
                                <ahyp:hlinkClr xmlns:ahyp="http://schemas.microsoft.com/office/drawing/2018/hyperlinkcolor" val="tx"/>
                              </a:ext>
                            </a:extLst>
                          </a:hlinkClick>
                        </a:rPr>
                        <a:t>Building product disclosure and optimization - sourcing of raw materials</a:t>
                      </a:r>
                      <a:r>
                        <a:rPr lang="en-US" sz="1400" b="0" i="0" u="none" strike="noStrike" kern="1200" noProof="0" dirty="0">
                          <a:solidFill>
                            <a:srgbClr val="505050"/>
                          </a:solidFill>
                          <a:latin typeface="Graphik Alt Regular" panose="020B0503030202060203" pitchFamily="34" charset="0"/>
                          <a:ea typeface="+mn-ea"/>
                          <a:cs typeface="+mn-cs"/>
                        </a:rPr>
                        <a:t>" </a:t>
                      </a:r>
                      <a:r>
                        <a:rPr lang="en-US" sz="1400" b="0" i="0" u="none" strike="noStrike" kern="1200" noProof="0" dirty="0">
                          <a:solidFill>
                            <a:srgbClr val="505050"/>
                          </a:solidFill>
                          <a:latin typeface="Graphik Alt Regular" panose="020B0503030202060203" pitchFamily="34" charset="0"/>
                        </a:rPr>
                        <a:t>credit: Leadership Extraction Practices or the prescriptive recycled content criteria for the materials below.</a:t>
                      </a:r>
                      <a:endParaRPr lang="en-US" sz="1400" b="0" i="0" u="none" strike="noStrike" kern="1200" noProof="0" dirty="0">
                        <a:latin typeface="Graphik Alt Regular" panose="020B0503030202060203" pitchFamily="34" charset="0"/>
                      </a:endParaRP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7468943"/>
                  </a:ext>
                </a:extLst>
              </a:tr>
              <a:tr h="507974">
                <a:tc>
                  <a:txBody>
                    <a:bodyPr/>
                    <a:lstStyle/>
                    <a:p>
                      <a:pPr marL="0" lvl="1" indent="0">
                        <a:buNone/>
                      </a:pPr>
                      <a:endParaRPr lang="en-US" sz="1400" kern="1200">
                        <a:solidFill>
                          <a:srgbClr val="505050"/>
                        </a:solidFill>
                        <a:latin typeface="Graphik Alt Regular" panose="020B0503030202060203" pitchFamily="34" charset="0"/>
                        <a:ea typeface="+mn-ea"/>
                        <a:cs typeface="+mn-cs"/>
                      </a:endParaRP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lnSpc>
                          <a:spcPct val="100000"/>
                        </a:lnSpc>
                        <a:spcBef>
                          <a:spcPts val="0"/>
                        </a:spcBef>
                        <a:spcAft>
                          <a:spcPts val="0"/>
                        </a:spcAft>
                        <a:buNone/>
                      </a:pPr>
                      <a:r>
                        <a:rPr lang="en-US" sz="1400" kern="1200" noProof="0" dirty="0">
                          <a:solidFill>
                            <a:srgbClr val="505050"/>
                          </a:solidFill>
                          <a:latin typeface="Graphik Alt Regular" panose="020B0503030202060203" pitchFamily="34" charset="0"/>
                          <a:ea typeface="+mn-ea"/>
                          <a:cs typeface="+mn-cs"/>
                        </a:rPr>
                        <a:t>Ceiling tiles</a:t>
                      </a: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lvl="1" indent="-285750" algn="l">
                        <a:lnSpc>
                          <a:spcPct val="100000"/>
                        </a:lnSpc>
                        <a:spcBef>
                          <a:spcPts val="0"/>
                        </a:spcBef>
                        <a:spcAft>
                          <a:spcPts val="0"/>
                        </a:spcAft>
                        <a:buFont typeface="Wingdings"/>
                        <a:buChar char="q"/>
                      </a:pPr>
                      <a:r>
                        <a:rPr lang="en-US" sz="1400" b="0" i="0" u="none" strike="noStrike" kern="1200" noProof="0" dirty="0">
                          <a:solidFill>
                            <a:srgbClr val="505050"/>
                          </a:solidFill>
                          <a:latin typeface="Graphik Alt Regular" panose="020B0503030202060203" pitchFamily="34" charset="0"/>
                        </a:rPr>
                        <a:t>Specify 25% post-consumer recycled content</a:t>
                      </a:r>
                    </a:p>
                    <a:p>
                      <a:pPr marL="285750" lvl="1" indent="-285750" algn="l">
                        <a:lnSpc>
                          <a:spcPct val="100000"/>
                        </a:lnSpc>
                        <a:spcBef>
                          <a:spcPts val="0"/>
                        </a:spcBef>
                        <a:spcAft>
                          <a:spcPts val="0"/>
                        </a:spcAft>
                        <a:buFont typeface="Wingdings"/>
                        <a:buChar char="q"/>
                      </a:pPr>
                      <a:r>
                        <a:rPr lang="en-US" sz="1400" b="0" i="0" u="none" strike="noStrike" kern="1200" noProof="0" dirty="0">
                          <a:solidFill>
                            <a:srgbClr val="505050"/>
                          </a:solidFill>
                          <a:latin typeface="Graphik Alt Regular" panose="020B0503030202060203" pitchFamily="34" charset="0"/>
                        </a:rPr>
                        <a:t>Collect </a:t>
                      </a:r>
                      <a:r>
                        <a:rPr lang="en-US" sz="1400" b="0" i="0" u="none" strike="noStrike" kern="1200" noProof="0" dirty="0">
                          <a:solidFill>
                            <a:srgbClr val="505050"/>
                          </a:solidFill>
                          <a:latin typeface="Graphik Alt Regular" panose="020B0503030202060203" pitchFamily="34" charset="0"/>
                          <a:ea typeface="+mn-ea"/>
                          <a:cs typeface="+mn-cs"/>
                        </a:rPr>
                        <a:t>Environmental Product Declaration (EPD) - Product Specific Type III EPD</a:t>
                      </a: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7878893"/>
                  </a:ext>
                </a:extLst>
              </a:tr>
              <a:tr h="507974">
                <a:tc>
                  <a:txBody>
                    <a:bodyPr/>
                    <a:lstStyle/>
                    <a:p>
                      <a:pPr marL="0" lvl="1" indent="0">
                        <a:buNone/>
                      </a:pPr>
                      <a:endParaRPr lang="en-US" sz="1400" kern="1200" dirty="0">
                        <a:solidFill>
                          <a:srgbClr val="505050"/>
                        </a:solidFill>
                        <a:latin typeface="Graphik Alt Regular" panose="020B0503030202060203" pitchFamily="34" charset="0"/>
                        <a:ea typeface="+mn-ea"/>
                        <a:cs typeface="+mn-cs"/>
                      </a:endParaRP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lnSpc>
                          <a:spcPct val="100000"/>
                        </a:lnSpc>
                        <a:spcBef>
                          <a:spcPts val="0"/>
                        </a:spcBef>
                        <a:spcAft>
                          <a:spcPts val="0"/>
                        </a:spcAft>
                        <a:buNone/>
                      </a:pPr>
                      <a:r>
                        <a:rPr lang="en-US" sz="1400" kern="1200" noProof="0" dirty="0">
                          <a:solidFill>
                            <a:srgbClr val="505050"/>
                          </a:solidFill>
                          <a:latin typeface="Graphik Alt Regular" panose="020B0503030202060203" pitchFamily="34" charset="0"/>
                          <a:ea typeface="+mn-ea"/>
                          <a:cs typeface="+mn-cs"/>
                        </a:rPr>
                        <a:t>Gypsum Board</a:t>
                      </a: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lvl="1" indent="-285750" algn="l">
                        <a:lnSpc>
                          <a:spcPct val="100000"/>
                        </a:lnSpc>
                        <a:spcBef>
                          <a:spcPts val="0"/>
                        </a:spcBef>
                        <a:spcAft>
                          <a:spcPts val="0"/>
                        </a:spcAft>
                        <a:buFont typeface="Wingdings"/>
                        <a:buChar char="q"/>
                      </a:pPr>
                      <a:r>
                        <a:rPr lang="en-US" sz="1400" b="0" i="0" u="none" strike="noStrike" kern="1200" noProof="0" dirty="0">
                          <a:solidFill>
                            <a:srgbClr val="505050"/>
                          </a:solidFill>
                          <a:latin typeface="Graphik Alt Regular" panose="020B0503030202060203" pitchFamily="34" charset="0"/>
                        </a:rPr>
                        <a:t>Collect Environmental Product Declaration (EPD) - Product Specific Type III EPD</a:t>
                      </a: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04552137"/>
                  </a:ext>
                </a:extLst>
              </a:tr>
              <a:tr h="717140">
                <a:tc>
                  <a:txBody>
                    <a:bodyPr/>
                    <a:lstStyle/>
                    <a:p>
                      <a:pPr marL="0" lvl="1" indent="0">
                        <a:buNone/>
                      </a:pPr>
                      <a:endParaRPr lang="en-US" sz="1400" kern="1200" dirty="0">
                        <a:solidFill>
                          <a:srgbClr val="505050"/>
                        </a:solidFill>
                        <a:latin typeface="Graphik Alt Regular" panose="020B0503030202060203" pitchFamily="34" charset="0"/>
                        <a:ea typeface="+mn-ea"/>
                        <a:cs typeface="+mn-cs"/>
                      </a:endParaRP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lnSpc>
                          <a:spcPct val="100000"/>
                        </a:lnSpc>
                        <a:spcBef>
                          <a:spcPts val="0"/>
                        </a:spcBef>
                        <a:spcAft>
                          <a:spcPts val="0"/>
                        </a:spcAft>
                        <a:buNone/>
                      </a:pPr>
                      <a:r>
                        <a:rPr lang="en-US" sz="1400" kern="1200" noProof="0" dirty="0">
                          <a:solidFill>
                            <a:srgbClr val="FF0000"/>
                          </a:solidFill>
                          <a:latin typeface="Graphik Alt Regular" panose="020B0503030202060203" pitchFamily="34" charset="0"/>
                          <a:ea typeface="+mn-ea"/>
                          <a:cs typeface="+mn-cs"/>
                        </a:rPr>
                        <a:t> </a:t>
                      </a:r>
                      <a:r>
                        <a:rPr lang="en-US" sz="1400" kern="1200" noProof="0" dirty="0">
                          <a:solidFill>
                            <a:srgbClr val="505050"/>
                          </a:solidFill>
                          <a:latin typeface="Graphik Alt Regular" panose="020B0503030202060203" pitchFamily="34" charset="0"/>
                          <a:ea typeface="+mn-ea"/>
                          <a:cs typeface="+mn-cs"/>
                        </a:rPr>
                        <a:t>Carpet</a:t>
                      </a: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marR="0" lvl="1" indent="-285750" algn="l" defTabSz="932742" rtl="0" eaLnBrk="1" fontAlgn="auto" latinLnBrk="0" hangingPunct="1">
                        <a:lnSpc>
                          <a:spcPct val="100000"/>
                        </a:lnSpc>
                        <a:spcBef>
                          <a:spcPts val="0"/>
                        </a:spcBef>
                        <a:spcAft>
                          <a:spcPts val="0"/>
                        </a:spcAft>
                        <a:buClrTx/>
                        <a:buSzTx/>
                        <a:buFont typeface="Wingdings"/>
                        <a:buChar char="q"/>
                        <a:tabLst/>
                        <a:defRPr/>
                      </a:pPr>
                      <a:r>
                        <a:rPr lang="en-US" sz="1400" b="0" i="0" u="none" strike="noStrike" kern="1200" noProof="0" dirty="0">
                          <a:solidFill>
                            <a:srgbClr val="505050"/>
                          </a:solidFill>
                          <a:latin typeface="Graphik Alt Regular" panose="020B0503030202060203" pitchFamily="34" charset="0"/>
                        </a:rPr>
                        <a:t>Specify 30% pre-consumer recycled content</a:t>
                      </a:r>
                    </a:p>
                    <a:p>
                      <a:pPr marL="285750" marR="0" lvl="1" indent="-285750" algn="l" rtl="0" eaLnBrk="1" fontAlgn="auto" latinLnBrk="0" hangingPunct="1">
                        <a:lnSpc>
                          <a:spcPct val="100000"/>
                        </a:lnSpc>
                        <a:spcBef>
                          <a:spcPts val="0"/>
                        </a:spcBef>
                        <a:spcAft>
                          <a:spcPts val="0"/>
                        </a:spcAft>
                        <a:buClrTx/>
                        <a:buSzTx/>
                        <a:buFont typeface="Wingdings"/>
                        <a:buChar char="q"/>
                      </a:pPr>
                      <a:r>
                        <a:rPr lang="en-US" sz="1400" b="0" i="0" u="none" strike="noStrike" kern="1200" noProof="0" dirty="0">
                          <a:solidFill>
                            <a:srgbClr val="505050"/>
                          </a:solidFill>
                          <a:latin typeface="Graphik Alt Regular" panose="020B0503030202060203" pitchFamily="34" charset="0"/>
                        </a:rPr>
                        <a:t>Specify 5% post-consumer recycled content OR 5% bio-based material content</a:t>
                      </a:r>
                      <a:endParaRPr lang="en-US" sz="1400" b="0" i="0" u="none" strike="noStrike" kern="1200" noProof="0" dirty="0">
                        <a:latin typeface="Graphik Alt Regular" panose="020B0503030202060203" pitchFamily="34" charset="0"/>
                      </a:endParaRPr>
                    </a:p>
                    <a:p>
                      <a:pPr marL="285750" marR="0" lvl="1" indent="-285750" algn="l" defTabSz="932742">
                        <a:lnSpc>
                          <a:spcPct val="100000"/>
                        </a:lnSpc>
                        <a:spcBef>
                          <a:spcPts val="0"/>
                        </a:spcBef>
                        <a:spcAft>
                          <a:spcPts val="0"/>
                        </a:spcAft>
                        <a:buClrTx/>
                        <a:buSzTx/>
                        <a:buFont typeface="Wingdings"/>
                        <a:buChar char="q"/>
                        <a:tabLst/>
                        <a:defRPr/>
                      </a:pPr>
                      <a:r>
                        <a:rPr lang="en-US" sz="1400" b="0" i="0" u="none" strike="noStrike" kern="1200" noProof="0" dirty="0">
                          <a:solidFill>
                            <a:srgbClr val="505050"/>
                          </a:solidFill>
                          <a:latin typeface="Graphik Alt Regular" panose="020B0503030202060203" pitchFamily="34" charset="0"/>
                        </a:rPr>
                        <a:t>Collect Environmental Product Declaration (EPD) - Product Specific Type III EPD</a:t>
                      </a:r>
                      <a:endParaRPr lang="en-US" sz="1400" b="0" i="0" u="none" strike="noStrike" kern="1200" noProof="0" dirty="0">
                        <a:latin typeface="Graphik Alt Regular" panose="020B0503030202060203" pitchFamily="34" charset="0"/>
                      </a:endParaRP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31903283"/>
                  </a:ext>
                </a:extLst>
              </a:tr>
              <a:tr h="507974">
                <a:tc>
                  <a:txBody>
                    <a:bodyPr/>
                    <a:lstStyle/>
                    <a:p>
                      <a:pPr marL="0" lvl="1" indent="0">
                        <a:buNone/>
                      </a:pPr>
                      <a:endParaRPr lang="en-US" sz="1400" kern="1200">
                        <a:solidFill>
                          <a:srgbClr val="505050"/>
                        </a:solidFill>
                        <a:latin typeface="Graphik Alt Regular" panose="020B0503030202060203" pitchFamily="34" charset="0"/>
                        <a:ea typeface="+mn-ea"/>
                        <a:cs typeface="+mn-cs"/>
                      </a:endParaRP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lnSpc>
                          <a:spcPct val="100000"/>
                        </a:lnSpc>
                        <a:spcBef>
                          <a:spcPts val="0"/>
                        </a:spcBef>
                        <a:spcAft>
                          <a:spcPts val="0"/>
                        </a:spcAft>
                        <a:buNone/>
                      </a:pPr>
                      <a:r>
                        <a:rPr lang="en-US" sz="1400" kern="1200" noProof="0" dirty="0">
                          <a:solidFill>
                            <a:srgbClr val="505050"/>
                          </a:solidFill>
                          <a:latin typeface="Graphik Alt Regular" panose="020B0503030202060203" pitchFamily="34" charset="0"/>
                          <a:ea typeface="+mn-ea"/>
                          <a:cs typeface="+mn-cs"/>
                        </a:rPr>
                        <a:t>Aluminum</a:t>
                      </a: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lvl="1" indent="-285750" algn="l">
                        <a:lnSpc>
                          <a:spcPct val="100000"/>
                        </a:lnSpc>
                        <a:spcBef>
                          <a:spcPts val="0"/>
                        </a:spcBef>
                        <a:spcAft>
                          <a:spcPts val="0"/>
                        </a:spcAft>
                        <a:buFont typeface="Wingdings"/>
                        <a:buChar char="q"/>
                      </a:pPr>
                      <a:r>
                        <a:rPr lang="en-US" sz="1400" b="0" i="0" u="none" strike="noStrike" kern="1200" noProof="0" dirty="0">
                          <a:solidFill>
                            <a:srgbClr val="505050"/>
                          </a:solidFill>
                          <a:latin typeface="Graphik Alt Regular" panose="020B0503030202060203" pitchFamily="34" charset="0"/>
                          <a:ea typeface="+mn-ea"/>
                          <a:cs typeface="+mn-cs"/>
                        </a:rPr>
                        <a:t>Specify 25</a:t>
                      </a:r>
                      <a:r>
                        <a:rPr lang="en-US" sz="1400" b="0" i="0" u="none" strike="noStrike" kern="1200" noProof="0" dirty="0">
                          <a:solidFill>
                            <a:srgbClr val="505050"/>
                          </a:solidFill>
                          <a:latin typeface="Graphik Alt Regular" panose="020B0503030202060203" pitchFamily="34" charset="0"/>
                        </a:rPr>
                        <a:t>% post-consumer recycled content</a:t>
                      </a:r>
                      <a:endParaRPr lang="en-US" sz="1400" b="0" i="0" u="none" strike="noStrike" kern="1200" noProof="0" dirty="0">
                        <a:latin typeface="Graphik Alt Regular" panose="020B0503030202060203" pitchFamily="34" charset="0"/>
                      </a:endParaRPr>
                    </a:p>
                    <a:p>
                      <a:pPr marL="285750" lvl="1" indent="-285750" algn="l">
                        <a:lnSpc>
                          <a:spcPct val="100000"/>
                        </a:lnSpc>
                        <a:spcBef>
                          <a:spcPts val="0"/>
                        </a:spcBef>
                        <a:spcAft>
                          <a:spcPts val="0"/>
                        </a:spcAft>
                        <a:buFont typeface="Wingdings"/>
                        <a:buChar char="q"/>
                      </a:pPr>
                      <a:r>
                        <a:rPr lang="en-US" sz="1400" b="0" i="0" u="none" strike="noStrike" kern="1200" noProof="0" dirty="0">
                          <a:solidFill>
                            <a:srgbClr val="505050"/>
                          </a:solidFill>
                          <a:latin typeface="Graphik Alt Regular" panose="020B0503030202060203" pitchFamily="34" charset="0"/>
                        </a:rPr>
                        <a:t>Collect Environmental Product Declaration (EPD) - Product Specific Type III EPD</a:t>
                      </a:r>
                      <a:endParaRPr lang="en-US" sz="1400" b="0" i="0" u="none" strike="noStrike" kern="1200" noProof="0" dirty="0">
                        <a:latin typeface="Graphik Alt Regular" panose="020B0503030202060203" pitchFamily="34" charset="0"/>
                      </a:endParaRP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81132439"/>
                  </a:ext>
                </a:extLst>
              </a:tr>
              <a:tr h="717140">
                <a:tc>
                  <a:txBody>
                    <a:bodyPr/>
                    <a:lstStyle/>
                    <a:p>
                      <a:pPr marL="0" lvl="1" indent="0">
                        <a:buNone/>
                      </a:pPr>
                      <a:endParaRPr lang="en-US" sz="1400" kern="1200" dirty="0">
                        <a:solidFill>
                          <a:srgbClr val="505050"/>
                        </a:solidFill>
                        <a:latin typeface="Graphik Alt Regular" panose="020B0503030202060203" pitchFamily="34" charset="0"/>
                        <a:ea typeface="+mn-ea"/>
                        <a:cs typeface="+mn-cs"/>
                      </a:endParaRP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lnSpc>
                          <a:spcPct val="100000"/>
                        </a:lnSpc>
                        <a:spcBef>
                          <a:spcPts val="0"/>
                        </a:spcBef>
                        <a:spcAft>
                          <a:spcPts val="0"/>
                        </a:spcAft>
                        <a:buNone/>
                      </a:pPr>
                      <a:r>
                        <a:rPr lang="en-US" sz="1400" kern="1200" noProof="0" dirty="0">
                          <a:solidFill>
                            <a:srgbClr val="505050"/>
                          </a:solidFill>
                          <a:latin typeface="Graphik Alt Regular" panose="020B0503030202060203" pitchFamily="34" charset="0"/>
                          <a:ea typeface="+mn-ea"/>
                          <a:cs typeface="+mn-cs"/>
                        </a:rPr>
                        <a:t>Concrete</a:t>
                      </a:r>
                      <a:endParaRPr lang="en-US" sz="1400" kern="1200" dirty="0">
                        <a:solidFill>
                          <a:srgbClr val="505050"/>
                        </a:solidFill>
                        <a:latin typeface="Graphik Alt Regular" panose="020B0503030202060203" pitchFamily="34" charset="0"/>
                        <a:ea typeface="+mn-ea"/>
                        <a:cs typeface="+mn-cs"/>
                      </a:endParaRP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lvl="1" indent="-285750" algn="l" defTabSz="932742" rtl="0" eaLnBrk="1" latinLnBrk="0" hangingPunct="1">
                        <a:lnSpc>
                          <a:spcPct val="100000"/>
                        </a:lnSpc>
                        <a:spcBef>
                          <a:spcPts val="0"/>
                        </a:spcBef>
                        <a:spcAft>
                          <a:spcPts val="0"/>
                        </a:spcAft>
                        <a:buFont typeface="Wingdings"/>
                        <a:buChar char="q"/>
                      </a:pPr>
                      <a:r>
                        <a:rPr lang="en-US" sz="1400" b="0" i="0" u="none" strike="noStrike" kern="1200" noProof="0" dirty="0">
                          <a:solidFill>
                            <a:srgbClr val="505050"/>
                          </a:solidFill>
                          <a:latin typeface="Graphik Alt Regular" panose="020B0503030202060203" pitchFamily="34" charset="0"/>
                          <a:ea typeface="+mn-ea"/>
                          <a:cs typeface="+mn-cs"/>
                        </a:rPr>
                        <a:t>Specify 50% pre-consumer recycled content for foundations and topping slab</a:t>
                      </a:r>
                      <a:endParaRPr lang="en-US" sz="1400" b="0" i="0" u="none" strike="noStrike" kern="1200" dirty="0">
                        <a:solidFill>
                          <a:srgbClr val="505050"/>
                        </a:solidFill>
                        <a:latin typeface="Graphik Alt Regular" panose="020B0503030202060203" pitchFamily="34" charset="0"/>
                        <a:ea typeface="+mn-ea"/>
                        <a:cs typeface="+mn-cs"/>
                      </a:endParaRPr>
                    </a:p>
                    <a:p>
                      <a:pPr marL="285750" lvl="1" indent="-285750" algn="l" rtl="0" eaLnBrk="1" latinLnBrk="0" hangingPunct="1">
                        <a:lnSpc>
                          <a:spcPct val="100000"/>
                        </a:lnSpc>
                        <a:spcBef>
                          <a:spcPts val="0"/>
                        </a:spcBef>
                        <a:spcAft>
                          <a:spcPts val="0"/>
                        </a:spcAft>
                        <a:buFont typeface="Wingdings"/>
                        <a:buChar char="q"/>
                      </a:pPr>
                      <a:r>
                        <a:rPr lang="en-US" sz="1400" b="0" i="0" u="none" strike="noStrike" kern="1200" noProof="0" dirty="0">
                          <a:solidFill>
                            <a:srgbClr val="505050"/>
                          </a:solidFill>
                          <a:latin typeface="Graphik Alt Regular" panose="020B0503030202060203" pitchFamily="34" charset="0"/>
                          <a:ea typeface="+mn-ea"/>
                          <a:cs typeface="+mn-cs"/>
                        </a:rPr>
                        <a:t>Specify 25% pre-consumer recycled content for vertical applications</a:t>
                      </a:r>
                      <a:endParaRPr lang="en-US" sz="1400" b="0" i="0" u="none" strike="noStrike" kern="1200" noProof="0" dirty="0">
                        <a:latin typeface="Graphik Alt Regular" panose="020B0503030202060203" pitchFamily="34" charset="0"/>
                      </a:endParaRPr>
                    </a:p>
                    <a:p>
                      <a:pPr marL="285750" lvl="1" indent="-285750" algn="l" defTabSz="932742">
                        <a:lnSpc>
                          <a:spcPct val="100000"/>
                        </a:lnSpc>
                        <a:spcBef>
                          <a:spcPts val="0"/>
                        </a:spcBef>
                        <a:spcAft>
                          <a:spcPts val="0"/>
                        </a:spcAft>
                        <a:buFont typeface="Wingdings"/>
                        <a:buChar char="q"/>
                      </a:pPr>
                      <a:r>
                        <a:rPr lang="en-US" sz="1400" b="0" i="0" u="none" strike="noStrike" kern="1200" noProof="0" dirty="0">
                          <a:solidFill>
                            <a:srgbClr val="505050"/>
                          </a:solidFill>
                          <a:latin typeface="Graphik Alt Regular" panose="020B0503030202060203" pitchFamily="34" charset="0"/>
                        </a:rPr>
                        <a:t>Collect Environmental Product Declaration (EPD) - Product Specific Type III EPD</a:t>
                      </a:r>
                      <a:endParaRPr lang="en-US" sz="1400" b="0" i="0" u="none" strike="noStrike" kern="1200" noProof="0" dirty="0">
                        <a:latin typeface="Graphik Alt Regular" panose="020B0503030202060203" pitchFamily="34" charset="0"/>
                      </a:endParaRP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63220578"/>
                  </a:ext>
                </a:extLst>
              </a:tr>
              <a:tr h="425180">
                <a:tc>
                  <a:txBody>
                    <a:bodyPr/>
                    <a:lstStyle/>
                    <a:p>
                      <a:pPr marL="0" lvl="1" indent="0">
                        <a:buNone/>
                      </a:pPr>
                      <a:endParaRPr lang="en-US" sz="1400" kern="1200">
                        <a:solidFill>
                          <a:srgbClr val="505050"/>
                        </a:solidFill>
                        <a:latin typeface="Graphik Alt Regular" panose="020B0503030202060203" pitchFamily="34" charset="0"/>
                        <a:ea typeface="+mn-ea"/>
                        <a:cs typeface="+mn-cs"/>
                      </a:endParaRP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lvl="0" indent="0" algn="l">
                        <a:lnSpc>
                          <a:spcPct val="100000"/>
                        </a:lnSpc>
                        <a:spcBef>
                          <a:spcPts val="0"/>
                        </a:spcBef>
                        <a:spcAft>
                          <a:spcPts val="0"/>
                        </a:spcAft>
                        <a:buNone/>
                      </a:pPr>
                      <a:r>
                        <a:rPr lang="en-US" sz="1400" kern="1200" noProof="0" dirty="0">
                          <a:solidFill>
                            <a:srgbClr val="505050"/>
                          </a:solidFill>
                          <a:latin typeface="Graphik Alt Regular" panose="020B0503030202060203" pitchFamily="34" charset="0"/>
                          <a:ea typeface="+mn-ea"/>
                          <a:cs typeface="+mn-cs"/>
                        </a:rPr>
                        <a:t>Glass/ Glazing</a:t>
                      </a: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lvl="1" indent="-285750" algn="l">
                        <a:lnSpc>
                          <a:spcPct val="100000"/>
                        </a:lnSpc>
                        <a:spcBef>
                          <a:spcPts val="0"/>
                        </a:spcBef>
                        <a:spcAft>
                          <a:spcPts val="0"/>
                        </a:spcAft>
                        <a:buFont typeface="Wingdings"/>
                        <a:buChar char="q"/>
                      </a:pPr>
                      <a:r>
                        <a:rPr lang="en-US" sz="1400" b="0" i="0" u="none" strike="noStrike" kern="1200" noProof="0" dirty="0">
                          <a:solidFill>
                            <a:srgbClr val="505050"/>
                          </a:solidFill>
                          <a:latin typeface="Graphik Alt Regular" panose="020B0503030202060203" pitchFamily="34" charset="0"/>
                          <a:ea typeface="+mn-ea"/>
                          <a:cs typeface="+mn-cs"/>
                        </a:rPr>
                        <a:t>Collect </a:t>
                      </a:r>
                      <a:r>
                        <a:rPr lang="en-US" sz="1400" b="0" i="0" u="none" strike="noStrike" kern="1200" noProof="0" dirty="0">
                          <a:solidFill>
                            <a:srgbClr val="505050"/>
                          </a:solidFill>
                          <a:latin typeface="Graphik Alt Regular" panose="020B0503030202060203" pitchFamily="34" charset="0"/>
                        </a:rPr>
                        <a:t>Environmental Product Declaration (EPD) - Product Specific Type III EPD</a:t>
                      </a:r>
                      <a:r>
                        <a:rPr lang="en-US" sz="1400" b="0" i="0" u="none" strike="noStrike" kern="1200" noProof="0" dirty="0">
                          <a:solidFill>
                            <a:srgbClr val="505050"/>
                          </a:solidFill>
                          <a:latin typeface="Graphik Alt Regular" panose="020B0503030202060203" pitchFamily="34" charset="0"/>
                          <a:ea typeface="+mn-ea"/>
                          <a:cs typeface="+mn-cs"/>
                        </a:rPr>
                        <a:t> </a:t>
                      </a: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75329381"/>
                  </a:ext>
                </a:extLst>
              </a:tr>
            </a:tbl>
          </a:graphicData>
        </a:graphic>
      </p:graphicFrame>
      <p:cxnSp>
        <p:nvCxnSpPr>
          <p:cNvPr id="9" name="Straight Connector 8">
            <a:extLst>
              <a:ext uri="{FF2B5EF4-FFF2-40B4-BE49-F238E27FC236}">
                <a16:creationId xmlns:a16="http://schemas.microsoft.com/office/drawing/2014/main" id="{4CF385CE-9012-48D8-8731-1D29BA2753CE}"/>
              </a:ext>
            </a:extLst>
          </p:cNvPr>
          <p:cNvCxnSpPr>
            <a:cxnSpLocks/>
          </p:cNvCxnSpPr>
          <p:nvPr/>
        </p:nvCxnSpPr>
        <p:spPr>
          <a:xfrm flipH="1">
            <a:off x="1547395" y="1561448"/>
            <a:ext cx="1718" cy="903456"/>
          </a:xfrm>
          <a:prstGeom prst="line">
            <a:avLst/>
          </a:prstGeom>
          <a:ln w="19050">
            <a:solidFill>
              <a:srgbClr val="D83B0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7603D0E-0704-459E-88C5-1B07F2D90ADC}"/>
              </a:ext>
            </a:extLst>
          </p:cNvPr>
          <p:cNvCxnSpPr>
            <a:cxnSpLocks/>
          </p:cNvCxnSpPr>
          <p:nvPr/>
        </p:nvCxnSpPr>
        <p:spPr>
          <a:xfrm>
            <a:off x="1547395" y="2658554"/>
            <a:ext cx="0" cy="661116"/>
          </a:xfrm>
          <a:prstGeom prst="line">
            <a:avLst/>
          </a:prstGeom>
          <a:ln w="19050">
            <a:solidFill>
              <a:srgbClr val="D83B0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DF4C727C-B04F-4EB5-9D76-0BA8C7089525}"/>
              </a:ext>
            </a:extLst>
          </p:cNvPr>
          <p:cNvCxnSpPr>
            <a:cxnSpLocks/>
          </p:cNvCxnSpPr>
          <p:nvPr/>
        </p:nvCxnSpPr>
        <p:spPr>
          <a:xfrm>
            <a:off x="1547395" y="3429000"/>
            <a:ext cx="0" cy="373510"/>
          </a:xfrm>
          <a:prstGeom prst="line">
            <a:avLst/>
          </a:prstGeom>
          <a:ln w="19050">
            <a:solidFill>
              <a:srgbClr val="D83B0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E3DF181-B64C-4E5D-BB2C-3696771259E9}"/>
              </a:ext>
            </a:extLst>
          </p:cNvPr>
          <p:cNvCxnSpPr>
            <a:cxnSpLocks/>
          </p:cNvCxnSpPr>
          <p:nvPr/>
        </p:nvCxnSpPr>
        <p:spPr>
          <a:xfrm>
            <a:off x="1554225" y="3930098"/>
            <a:ext cx="0" cy="373510"/>
          </a:xfrm>
          <a:prstGeom prst="line">
            <a:avLst/>
          </a:prstGeom>
          <a:ln w="19050">
            <a:solidFill>
              <a:srgbClr val="D83B0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B5590A0-C0AA-4C04-9223-5092A3CE3872}"/>
              </a:ext>
            </a:extLst>
          </p:cNvPr>
          <p:cNvCxnSpPr>
            <a:cxnSpLocks/>
          </p:cNvCxnSpPr>
          <p:nvPr/>
        </p:nvCxnSpPr>
        <p:spPr>
          <a:xfrm>
            <a:off x="1547395" y="4435234"/>
            <a:ext cx="0" cy="534331"/>
          </a:xfrm>
          <a:prstGeom prst="line">
            <a:avLst/>
          </a:prstGeom>
          <a:ln w="19050">
            <a:solidFill>
              <a:srgbClr val="D83B0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918935E-EC02-4B09-A75C-14C5657156A5}"/>
              </a:ext>
            </a:extLst>
          </p:cNvPr>
          <p:cNvCxnSpPr>
            <a:cxnSpLocks/>
          </p:cNvCxnSpPr>
          <p:nvPr/>
        </p:nvCxnSpPr>
        <p:spPr>
          <a:xfrm>
            <a:off x="1554225" y="5124399"/>
            <a:ext cx="0" cy="441514"/>
          </a:xfrm>
          <a:prstGeom prst="line">
            <a:avLst/>
          </a:prstGeom>
          <a:ln w="19050">
            <a:solidFill>
              <a:srgbClr val="D83B0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025DE3A-A2D4-45DD-9462-F8C5695FC21F}"/>
              </a:ext>
            </a:extLst>
          </p:cNvPr>
          <p:cNvCxnSpPr>
            <a:cxnSpLocks/>
          </p:cNvCxnSpPr>
          <p:nvPr/>
        </p:nvCxnSpPr>
        <p:spPr>
          <a:xfrm flipH="1">
            <a:off x="1537456" y="5677304"/>
            <a:ext cx="6830" cy="544592"/>
          </a:xfrm>
          <a:prstGeom prst="line">
            <a:avLst/>
          </a:prstGeom>
          <a:ln w="19050">
            <a:solidFill>
              <a:srgbClr val="D83B0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84AEF09-BC17-4FAD-914A-DC5EBE4C23B6}"/>
              </a:ext>
            </a:extLst>
          </p:cNvPr>
          <p:cNvCxnSpPr>
            <a:cxnSpLocks/>
          </p:cNvCxnSpPr>
          <p:nvPr/>
        </p:nvCxnSpPr>
        <p:spPr>
          <a:xfrm>
            <a:off x="1537456" y="6327220"/>
            <a:ext cx="0" cy="324308"/>
          </a:xfrm>
          <a:prstGeom prst="line">
            <a:avLst/>
          </a:prstGeom>
          <a:ln w="19050">
            <a:solidFill>
              <a:srgbClr val="D83B01"/>
            </a:solidFill>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99809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3D65D5-3558-4E60-83E3-31583BD31249}"/>
              </a:ext>
            </a:extLst>
          </p:cNvPr>
          <p:cNvSpPr>
            <a:spLocks noGrp="1"/>
          </p:cNvSpPr>
          <p:nvPr>
            <p:ph type="title"/>
          </p:nvPr>
        </p:nvSpPr>
        <p:spPr>
          <a:xfrm>
            <a:off x="838200" y="24708"/>
            <a:ext cx="10515600" cy="1325563"/>
          </a:xfrm>
        </p:spPr>
        <p:txBody>
          <a:bodyPr/>
          <a:lstStyle/>
          <a:p>
            <a:r>
              <a:rPr lang="en-US" dirty="0">
                <a:solidFill>
                  <a:schemeClr val="bg1"/>
                </a:solidFill>
                <a:latin typeface="Graphik Alt Regular" panose="020B0503030202060203" pitchFamily="34" charset="0"/>
                <a:cs typeface="Segoe UI"/>
              </a:rPr>
              <a:t>Materials, Level 3 (Carbon)</a:t>
            </a:r>
            <a:endParaRPr lang="en-US" dirty="0">
              <a:solidFill>
                <a:schemeClr val="bg1"/>
              </a:solidFill>
              <a:latin typeface="Graphik Alt Regular" panose="020B0503030202060203" pitchFamily="34" charset="0"/>
            </a:endParaRPr>
          </a:p>
        </p:txBody>
      </p:sp>
      <p:graphicFrame>
        <p:nvGraphicFramePr>
          <p:cNvPr id="6" name="Table 5">
            <a:extLst>
              <a:ext uri="{FF2B5EF4-FFF2-40B4-BE49-F238E27FC236}">
                <a16:creationId xmlns:a16="http://schemas.microsoft.com/office/drawing/2014/main" id="{E5F93996-C300-410E-978C-4F3CC1E16F77}"/>
              </a:ext>
            </a:extLst>
          </p:cNvPr>
          <p:cNvGraphicFramePr>
            <a:graphicFrameLocks noGrp="1"/>
          </p:cNvGraphicFramePr>
          <p:nvPr>
            <p:extLst>
              <p:ext uri="{D42A27DB-BD31-4B8C-83A1-F6EECF244321}">
                <p14:modId xmlns:p14="http://schemas.microsoft.com/office/powerpoint/2010/main" val="1873011044"/>
              </p:ext>
            </p:extLst>
          </p:nvPr>
        </p:nvGraphicFramePr>
        <p:xfrm>
          <a:off x="269240" y="1486746"/>
          <a:ext cx="11322124" cy="4900456"/>
        </p:xfrm>
        <a:graphic>
          <a:graphicData uri="http://schemas.openxmlformats.org/drawingml/2006/table">
            <a:tbl>
              <a:tblPr firstRow="1" bandRow="1">
                <a:tableStyleId>{2D5ABB26-0587-4C30-8999-92F81FD0307C}</a:tableStyleId>
              </a:tblPr>
              <a:tblGrid>
                <a:gridCol w="1674595">
                  <a:extLst>
                    <a:ext uri="{9D8B030D-6E8A-4147-A177-3AD203B41FA5}">
                      <a16:colId xmlns:a16="http://schemas.microsoft.com/office/drawing/2014/main" val="4036719986"/>
                    </a:ext>
                  </a:extLst>
                </a:gridCol>
                <a:gridCol w="1786235">
                  <a:extLst>
                    <a:ext uri="{9D8B030D-6E8A-4147-A177-3AD203B41FA5}">
                      <a16:colId xmlns:a16="http://schemas.microsoft.com/office/drawing/2014/main" val="977009388"/>
                    </a:ext>
                  </a:extLst>
                </a:gridCol>
                <a:gridCol w="7861294">
                  <a:extLst>
                    <a:ext uri="{9D8B030D-6E8A-4147-A177-3AD203B41FA5}">
                      <a16:colId xmlns:a16="http://schemas.microsoft.com/office/drawing/2014/main" val="3444026020"/>
                    </a:ext>
                  </a:extLst>
                </a:gridCol>
              </a:tblGrid>
              <a:tr h="4900456">
                <a:tc>
                  <a:txBody>
                    <a:bodyPr/>
                    <a:lstStyle/>
                    <a:p>
                      <a:pPr marL="0" marR="0" lvl="0" indent="0" algn="l" rtl="0" eaLnBrk="1" fontAlgn="auto" latinLnBrk="0" hangingPunct="1">
                        <a:lnSpc>
                          <a:spcPct val="90000"/>
                        </a:lnSpc>
                        <a:spcBef>
                          <a:spcPct val="20000"/>
                        </a:spcBef>
                        <a:spcAft>
                          <a:spcPts val="0"/>
                        </a:spcAft>
                        <a:buClrTx/>
                        <a:buSzPct val="90000"/>
                        <a:buFont typeface="Arial" pitchFamily="34" charset="0"/>
                        <a:buNone/>
                      </a:pPr>
                      <a:r>
                        <a:rPr lang="en-US" sz="2700" b="0" i="0" u="none" strike="noStrike" kern="1200" cap="none" spc="0" normalizeH="0" baseline="0" noProof="0">
                          <a:ln>
                            <a:noFill/>
                          </a:ln>
                          <a:solidFill>
                            <a:srgbClr val="D83B01"/>
                          </a:solidFill>
                          <a:effectLst/>
                          <a:uLnTx/>
                          <a:uFillTx/>
                          <a:latin typeface="Graphik Alt Regular" panose="020B0503030202060203" pitchFamily="34" charset="0"/>
                          <a:ea typeface="+mn-ea"/>
                          <a:cs typeface="+mn-cs"/>
                        </a:rPr>
                        <a:t>Level</a:t>
                      </a:r>
                      <a:r>
                        <a:rPr kumimoji="0" lang="en-US" sz="2700" b="0" i="0" u="none" strike="noStrike" kern="1200" cap="none" spc="0" normalizeH="0" baseline="0" noProof="0">
                          <a:ln>
                            <a:noFill/>
                          </a:ln>
                          <a:solidFill>
                            <a:srgbClr val="D83B01"/>
                          </a:solidFill>
                          <a:effectLst/>
                          <a:uLnTx/>
                          <a:uFillTx/>
                          <a:latin typeface="Graphik Alt Regular" panose="020B0503030202060203" pitchFamily="34" charset="0"/>
                          <a:ea typeface="+mn-ea"/>
                          <a:cs typeface="+mn-cs"/>
                        </a:rPr>
                        <a:t> 3</a:t>
                      </a:r>
                    </a:p>
                    <a:p>
                      <a:pPr marL="0" lvl="1" indent="0">
                        <a:buFont typeface="Arial" pitchFamily="34" charset="0"/>
                        <a:buNone/>
                      </a:pPr>
                      <a:r>
                        <a:rPr kumimoji="0" lang="en-US" sz="1200" b="0" i="0" u="none" strike="noStrike" kern="1200" cap="none" spc="0" normalizeH="0" baseline="0">
                          <a:ln>
                            <a:noFill/>
                          </a:ln>
                          <a:solidFill>
                            <a:srgbClr val="D83B01"/>
                          </a:solidFill>
                          <a:effectLst/>
                          <a:uLnTx/>
                          <a:uFillTx/>
                          <a:latin typeface="Graphik Alt Regular" panose="020B0503030202060203" pitchFamily="34" charset="0"/>
                          <a:ea typeface="+mn-ea"/>
                          <a:cs typeface="+mn-cs"/>
                        </a:rPr>
                        <a:t>Minimum Requirements</a:t>
                      </a:r>
                    </a:p>
                    <a:p>
                      <a:pPr marL="0" lvl="1" indent="0">
                        <a:buFont typeface="Arial" pitchFamily="34" charset="0"/>
                        <a:buNone/>
                      </a:pPr>
                      <a:endParaRPr kumimoji="0" lang="en-US" sz="1200" b="0" i="0" u="none" strike="noStrike" kern="1200" cap="none" spc="0" normalizeH="0" baseline="0">
                        <a:ln>
                          <a:noFill/>
                        </a:ln>
                        <a:solidFill>
                          <a:schemeClr val="accent3"/>
                        </a:solidFill>
                        <a:effectLst/>
                        <a:uLnTx/>
                        <a:uFillTx/>
                        <a:latin typeface="Graphik Alt Regular" panose="020B0503030202060203" pitchFamily="34" charset="0"/>
                        <a:ea typeface="+mn-ea"/>
                        <a:cs typeface="+mn-cs"/>
                      </a:endParaRP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rtl="0" eaLnBrk="1" fontAlgn="auto" latinLnBrk="0" hangingPunct="1">
                        <a:lnSpc>
                          <a:spcPct val="100000"/>
                        </a:lnSpc>
                        <a:spcBef>
                          <a:spcPts val="0"/>
                        </a:spcBef>
                        <a:spcAft>
                          <a:spcPts val="0"/>
                        </a:spcAft>
                        <a:buFontTx/>
                        <a:buNone/>
                      </a:pPr>
                      <a:r>
                        <a:rPr lang="en-US" sz="1400" i="0" u="none" kern="1200" dirty="0">
                          <a:solidFill>
                            <a:srgbClr val="505050"/>
                          </a:solidFill>
                          <a:latin typeface="Graphik Alt Regular" panose="020B0503030202060203" pitchFamily="34" charset="0"/>
                          <a:ea typeface="+mn-ea"/>
                          <a:cs typeface="+mn-cs"/>
                        </a:rPr>
                        <a:t>Embodied Carbon</a:t>
                      </a: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marR="0" lvl="1" indent="-285750" algn="l" rtl="0" eaLnBrk="1" fontAlgn="auto" latinLnBrk="0" hangingPunct="1">
                        <a:lnSpc>
                          <a:spcPct val="100000"/>
                        </a:lnSpc>
                        <a:spcBef>
                          <a:spcPts val="0"/>
                        </a:spcBef>
                        <a:spcAft>
                          <a:spcPts val="0"/>
                        </a:spcAft>
                        <a:buFont typeface="Wingdings" panose="05000000000000000000" pitchFamily="2" charset="2"/>
                        <a:buChar char="q"/>
                      </a:pPr>
                      <a:r>
                        <a:rPr lang="en-US" sz="1400" i="0" u="none" kern="1200" dirty="0">
                          <a:solidFill>
                            <a:srgbClr val="505050"/>
                          </a:solidFill>
                          <a:latin typeface="Graphik Alt Regular" panose="020B0503030202060203" pitchFamily="34" charset="0"/>
                          <a:ea typeface="+mn-ea"/>
                          <a:cs typeface="+mn-cs"/>
                        </a:rPr>
                        <a:t>All projects must develop a strategy at project concept phase to reduce embodied carbon from project life cycle. </a:t>
                      </a:r>
                    </a:p>
                    <a:p>
                      <a:pPr marL="751840" marR="0" lvl="2" indent="-285750" algn="l">
                        <a:lnSpc>
                          <a:spcPct val="100000"/>
                        </a:lnSpc>
                        <a:spcBef>
                          <a:spcPts val="0"/>
                        </a:spcBef>
                        <a:spcAft>
                          <a:spcPts val="0"/>
                        </a:spcAft>
                        <a:buFont typeface="Wingdings" panose="05000000000000000000" pitchFamily="2" charset="2"/>
                        <a:buChar char="v"/>
                      </a:pPr>
                      <a:r>
                        <a:rPr lang="en-US" sz="1400" b="0" i="0" u="none" strike="noStrike" kern="1200" dirty="0">
                          <a:solidFill>
                            <a:srgbClr val="D83B01"/>
                          </a:solidFill>
                          <a:latin typeface="Graphik Alt Regular" panose="020B0503030202060203" pitchFamily="34" charset="0"/>
                          <a:ea typeface="+mn-ea"/>
                          <a:cs typeface="+mn-cs"/>
                        </a:rPr>
                        <a:t>Engage with Microsoft Sustainability Lead at early design stages (concept or schematic design) to develop a project specific strategy to reduce embodied carbon.</a:t>
                      </a:r>
                    </a:p>
                    <a:p>
                      <a:pPr marL="751840" marR="0" lvl="2" indent="-285750" algn="l">
                        <a:lnSpc>
                          <a:spcPct val="100000"/>
                        </a:lnSpc>
                        <a:spcBef>
                          <a:spcPts val="0"/>
                        </a:spcBef>
                        <a:spcAft>
                          <a:spcPts val="0"/>
                        </a:spcAft>
                        <a:buFont typeface="Wingdings" panose="05000000000000000000" pitchFamily="2" charset="2"/>
                        <a:buChar char="v"/>
                      </a:pPr>
                      <a:r>
                        <a:rPr lang="en-US" sz="1400" b="0" i="0" u="none" strike="noStrike" kern="1200" dirty="0">
                          <a:solidFill>
                            <a:srgbClr val="D83B01"/>
                          </a:solidFill>
                          <a:latin typeface="Graphik Alt Regular" panose="020B0503030202060203" pitchFamily="34" charset="0"/>
                          <a:ea typeface="+mn-ea"/>
                          <a:cs typeface="+mn-cs"/>
                        </a:rPr>
                        <a:t>Best-practices for embodied carbon reduction includes the assessment of embodied carbon of building materials through:</a:t>
                      </a:r>
                    </a:p>
                    <a:p>
                      <a:pPr marL="1275080" marR="0" lvl="3" indent="-342900" algn="l">
                        <a:lnSpc>
                          <a:spcPct val="100000"/>
                        </a:lnSpc>
                        <a:spcBef>
                          <a:spcPts val="0"/>
                        </a:spcBef>
                        <a:spcAft>
                          <a:spcPts val="0"/>
                        </a:spcAft>
                        <a:buAutoNum type="arabicPeriod"/>
                      </a:pPr>
                      <a:r>
                        <a:rPr lang="en-US" sz="1400" b="0" i="0" u="none" strike="noStrike" kern="1200" dirty="0">
                          <a:solidFill>
                            <a:srgbClr val="D83B01"/>
                          </a:solidFill>
                          <a:latin typeface="Graphik Alt Regular" panose="020B0503030202060203" pitchFamily="34" charset="0"/>
                          <a:ea typeface="+mn-ea"/>
                          <a:cs typeface="+mn-cs"/>
                        </a:rPr>
                        <a:t>Optimizing high-embodied-carbon system within a building (e.g. structural systems, envelope systems, finishes and </a:t>
                      </a:r>
                      <a:r>
                        <a:rPr lang="en-US" sz="1400" b="0" i="0" u="none" strike="noStrike" kern="1200" dirty="0" err="1">
                          <a:solidFill>
                            <a:srgbClr val="D83B01"/>
                          </a:solidFill>
                          <a:latin typeface="Graphik Alt Regular" panose="020B0503030202060203" pitchFamily="34" charset="0"/>
                          <a:ea typeface="+mn-ea"/>
                          <a:cs typeface="+mn-cs"/>
                        </a:rPr>
                        <a:t>etc</a:t>
                      </a:r>
                      <a:r>
                        <a:rPr lang="en-US" sz="1400" b="0" i="0" u="none" strike="noStrike" kern="1200" dirty="0">
                          <a:solidFill>
                            <a:srgbClr val="D83B01"/>
                          </a:solidFill>
                          <a:latin typeface="Graphik Alt Regular" panose="020B0503030202060203" pitchFamily="34" charset="0"/>
                          <a:ea typeface="+mn-ea"/>
                          <a:cs typeface="+mn-cs"/>
                        </a:rPr>
                        <a:t>) and substituting those material systems with low-embodied-carbon options. The </a:t>
                      </a:r>
                      <a:r>
                        <a:rPr lang="en-US" sz="1400" b="0" i="0" u="none" strike="noStrike" kern="1200" dirty="0">
                          <a:solidFill>
                            <a:srgbClr val="D83B01"/>
                          </a:solidFill>
                          <a:latin typeface="Graphik Alt Regular" panose="020B0503030202060203" pitchFamily="34" charset="0"/>
                          <a:ea typeface="+mn-ea"/>
                          <a:cs typeface="+mn-cs"/>
                          <a:hlinkClick r:id="rId3">
                            <a:extLst>
                              <a:ext uri="{A12FA001-AC4F-418D-AE19-62706E023703}">
                                <ahyp:hlinkClr xmlns:ahyp="http://schemas.microsoft.com/office/drawing/2018/hyperlinkcolor" val="tx"/>
                              </a:ext>
                            </a:extLst>
                          </a:hlinkClick>
                        </a:rPr>
                        <a:t>AIA Materials Matter</a:t>
                      </a:r>
                      <a:r>
                        <a:rPr lang="en-US" sz="1400" b="0" i="0" u="none" strike="noStrike" kern="1200" dirty="0">
                          <a:solidFill>
                            <a:srgbClr val="D83B01"/>
                          </a:solidFill>
                          <a:latin typeface="Graphik Alt Regular" panose="020B0503030202060203" pitchFamily="34" charset="0"/>
                          <a:ea typeface="+mn-ea"/>
                          <a:cs typeface="+mn-cs"/>
                        </a:rPr>
                        <a:t> is a great resource.</a:t>
                      </a:r>
                    </a:p>
                    <a:p>
                      <a:pPr marL="1275080" marR="0" lvl="3" indent="-342900" algn="l">
                        <a:lnSpc>
                          <a:spcPct val="100000"/>
                        </a:lnSpc>
                        <a:spcBef>
                          <a:spcPts val="0"/>
                        </a:spcBef>
                        <a:spcAft>
                          <a:spcPts val="0"/>
                        </a:spcAft>
                        <a:buAutoNum type="arabicPeriod"/>
                      </a:pPr>
                      <a:r>
                        <a:rPr lang="en-US" sz="1400" b="0" i="0" u="none" strike="noStrike" kern="1200" dirty="0">
                          <a:solidFill>
                            <a:srgbClr val="D83B01"/>
                          </a:solidFill>
                          <a:latin typeface="Graphik Alt Regular" panose="020B0503030202060203" pitchFamily="34" charset="0"/>
                          <a:ea typeface="+mn-ea"/>
                          <a:cs typeface="+mn-cs"/>
                        </a:rPr>
                        <a:t>Assessing embodied carbon with a whole-building life-cycle assessment (WBCLA). This method uses an LCA software and data base to evaluate carbon emissions of building materials taking into account from extraction, to manufacturing, to end-life of building materials such as, concrete, cement, steel, wood, gypsum and etc. The </a:t>
                      </a:r>
                      <a:r>
                        <a:rPr lang="en-US" sz="1400" b="0" i="0" u="none" strike="noStrike" kern="1200" noProof="0" dirty="0">
                          <a:solidFill>
                            <a:srgbClr val="D83B01"/>
                          </a:solidFill>
                          <a:latin typeface="Graphik Alt Regular" panose="020B0503030202060203" pitchFamily="34" charset="0"/>
                          <a:ea typeface="+mn-ea"/>
                          <a:cs typeface="+mn-cs"/>
                          <a:hlinkClick r:id="rId4">
                            <a:extLst>
                              <a:ext uri="{A12FA001-AC4F-418D-AE19-62706E023703}">
                                <ahyp:hlinkClr xmlns:ahyp="http://schemas.microsoft.com/office/drawing/2018/hyperlinkcolor" val="tx"/>
                              </a:ext>
                            </a:extLst>
                          </a:hlinkClick>
                        </a:rPr>
                        <a:t>Carbon Leadership Forum</a:t>
                      </a:r>
                      <a:r>
                        <a:rPr lang="en-US" sz="1400" b="0" i="0" u="none" strike="noStrike" kern="1200" noProof="0" dirty="0">
                          <a:solidFill>
                            <a:srgbClr val="D83B01"/>
                          </a:solidFill>
                          <a:latin typeface="Graphik Alt Regular" panose="020B0503030202060203" pitchFamily="34" charset="0"/>
                          <a:ea typeface="+mn-ea"/>
                          <a:cs typeface="+mn-cs"/>
                        </a:rPr>
                        <a:t> includes a guide on LCA and is about to release an </a:t>
                      </a:r>
                      <a:r>
                        <a:rPr lang="en-US" sz="1400" b="0" i="0" u="none" strike="noStrike" kern="1200" noProof="0" dirty="0">
                          <a:solidFill>
                            <a:srgbClr val="D83B01"/>
                          </a:solidFill>
                          <a:latin typeface="Graphik Alt Regular" panose="020B0503030202060203" pitchFamily="34" charset="0"/>
                          <a:ea typeface="+mn-ea"/>
                          <a:cs typeface="+mn-cs"/>
                          <a:hlinkClick r:id="rId5">
                            <a:extLst>
                              <a:ext uri="{A12FA001-AC4F-418D-AE19-62706E023703}">
                                <ahyp:hlinkClr xmlns:ahyp="http://schemas.microsoft.com/office/drawing/2018/hyperlinkcolor" val="tx"/>
                              </a:ext>
                            </a:extLst>
                          </a:hlinkClick>
                        </a:rPr>
                        <a:t>LCA software</a:t>
                      </a:r>
                      <a:r>
                        <a:rPr lang="en-US" sz="1400" b="0" i="0" u="none" strike="noStrike" kern="1200" noProof="0" dirty="0">
                          <a:solidFill>
                            <a:srgbClr val="D83B01"/>
                          </a:solidFill>
                          <a:latin typeface="Graphik Alt Regular" panose="020B0503030202060203" pitchFamily="34" charset="0"/>
                          <a:ea typeface="+mn-ea"/>
                          <a:cs typeface="+mn-cs"/>
                        </a:rPr>
                        <a:t>.</a:t>
                      </a:r>
                    </a:p>
                    <a:p>
                      <a:pPr marL="1275080" marR="0" lvl="3" indent="-342900" algn="l">
                        <a:lnSpc>
                          <a:spcPct val="100000"/>
                        </a:lnSpc>
                        <a:spcBef>
                          <a:spcPts val="0"/>
                        </a:spcBef>
                        <a:spcAft>
                          <a:spcPts val="0"/>
                        </a:spcAft>
                        <a:buAutoNum type="arabicPeriod"/>
                      </a:pPr>
                      <a:r>
                        <a:rPr lang="en-US" sz="1400" b="0" i="0" u="none" strike="noStrike" kern="1200" dirty="0">
                          <a:solidFill>
                            <a:srgbClr val="D83B01"/>
                          </a:solidFill>
                          <a:latin typeface="Graphik Alt Regular" panose="020B0503030202060203" pitchFamily="34" charset="0"/>
                          <a:ea typeface="+mn-ea"/>
                          <a:cs typeface="+mn-cs"/>
                        </a:rPr>
                        <a:t>When not available on a material data base the embodied carbon of specific material can be found at an Environmental Product Declaration (EPD). An EPD consist of an LCA of specific products, rather than an entire building. </a:t>
                      </a:r>
                    </a:p>
                    <a:p>
                      <a:pPr marL="285750" marR="0" lvl="1" indent="-285750" algn="l" rtl="0" eaLnBrk="1" fontAlgn="auto" latinLnBrk="0" hangingPunct="1">
                        <a:lnSpc>
                          <a:spcPct val="100000"/>
                        </a:lnSpc>
                        <a:spcBef>
                          <a:spcPts val="0"/>
                        </a:spcBef>
                        <a:spcAft>
                          <a:spcPts val="0"/>
                        </a:spcAft>
                        <a:buFont typeface="Wingdings" panose="05000000000000000000" pitchFamily="2" charset="2"/>
                        <a:buChar char="q"/>
                      </a:pPr>
                      <a:endParaRPr lang="en-US" sz="1400" i="0" u="none" kern="1200" dirty="0">
                        <a:solidFill>
                          <a:srgbClr val="505050"/>
                        </a:solidFill>
                        <a:latin typeface="Graphik Alt Regular" panose="020B0503030202060203" pitchFamily="34" charset="0"/>
                        <a:ea typeface="+mn-ea"/>
                        <a:cs typeface="+mn-cs"/>
                      </a:endParaRPr>
                    </a:p>
                  </a:txBody>
                  <a:tcPr marL="89642" marR="89642" marT="44821" marB="4482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79582175"/>
                  </a:ext>
                </a:extLst>
              </a:tr>
            </a:tbl>
          </a:graphicData>
        </a:graphic>
      </p:graphicFrame>
      <p:cxnSp>
        <p:nvCxnSpPr>
          <p:cNvPr id="9" name="Straight Connector 8">
            <a:extLst>
              <a:ext uri="{FF2B5EF4-FFF2-40B4-BE49-F238E27FC236}">
                <a16:creationId xmlns:a16="http://schemas.microsoft.com/office/drawing/2014/main" id="{4CF385CE-9012-48D8-8731-1D29BA2753CE}"/>
              </a:ext>
            </a:extLst>
          </p:cNvPr>
          <p:cNvCxnSpPr>
            <a:cxnSpLocks/>
          </p:cNvCxnSpPr>
          <p:nvPr/>
        </p:nvCxnSpPr>
        <p:spPr>
          <a:xfrm>
            <a:off x="1539174" y="1561448"/>
            <a:ext cx="0" cy="821723"/>
          </a:xfrm>
          <a:prstGeom prst="line">
            <a:avLst/>
          </a:prstGeom>
          <a:ln w="19050">
            <a:solidFill>
              <a:srgbClr val="D83B0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7CB4BDB7-F358-43CF-BFE8-B7183A77828E}"/>
              </a:ext>
            </a:extLst>
          </p:cNvPr>
          <p:cNvSpPr txBox="1"/>
          <p:nvPr/>
        </p:nvSpPr>
        <p:spPr>
          <a:xfrm>
            <a:off x="59698" y="6449476"/>
            <a:ext cx="6053169" cy="410348"/>
          </a:xfrm>
          <a:prstGeom prst="rect">
            <a:avLst/>
          </a:prstGeom>
          <a:noFill/>
        </p:spPr>
        <p:txBody>
          <a:bodyPr wrap="square" lIns="179285" tIns="143428" rIns="179285" bIns="143428" rtlCol="0">
            <a:spAutoFit/>
          </a:bodyPr>
          <a:lstStyle/>
          <a:p>
            <a:r>
              <a:rPr lang="en-US" sz="784">
                <a:solidFill>
                  <a:srgbClr val="505050"/>
                </a:solidFill>
                <a:latin typeface="Graphik Alt Regular" panose="020B0503030202060203" pitchFamily="34" charset="0"/>
              </a:rPr>
              <a:t>1. Architecture 2030. https://architecture2030.org/new-buildings-embodied/ </a:t>
            </a:r>
          </a:p>
        </p:txBody>
      </p:sp>
    </p:spTree>
    <p:extLst>
      <p:ext uri="{BB962C8B-B14F-4D97-AF65-F5344CB8AC3E}">
        <p14:creationId xmlns:p14="http://schemas.microsoft.com/office/powerpoint/2010/main" val="38961671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1581</Words>
  <Application>Microsoft Office PowerPoint</Application>
  <PresentationFormat>Widescreen</PresentationFormat>
  <Paragraphs>105</Paragraphs>
  <Slides>4</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Arial</vt:lpstr>
      <vt:lpstr>Calibri</vt:lpstr>
      <vt:lpstr>Calibri Light</vt:lpstr>
      <vt:lpstr>Graphik Alt Regular</vt:lpstr>
      <vt:lpstr>Segoe UI</vt:lpstr>
      <vt:lpstr>Segoe UI Light</vt:lpstr>
      <vt:lpstr>Wingdings</vt:lpstr>
      <vt:lpstr>Wingdings,Sans-Serif</vt:lpstr>
      <vt:lpstr>Office Theme</vt:lpstr>
      <vt:lpstr>Materials, Level 1 (Health)</vt:lpstr>
      <vt:lpstr>Materials, Level 1 (Health)</vt:lpstr>
      <vt:lpstr>Materials, Level 2 (Leadership)</vt:lpstr>
      <vt:lpstr>Materials, Level 3 (Carbon)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Materials, Level 1 (Health)</dc:title>
  <dc:creator>Lisa Miller</dc:creator>
  <cp:lastModifiedBy>Beth Lopez</cp:lastModifiedBy>
  <cp:revision>2</cp:revision>
  <dcterms:created xsi:type="dcterms:W3CDTF">2022-04-08T12:16:36Z</dcterms:created>
  <dcterms:modified xsi:type="dcterms:W3CDTF">2022-04-11T16:24:52Z</dcterms:modified>
</cp:coreProperties>
</file>